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346" r:id="rId2"/>
    <p:sldId id="426" r:id="rId3"/>
    <p:sldId id="464" r:id="rId4"/>
    <p:sldId id="425" r:id="rId5"/>
    <p:sldId id="407" r:id="rId6"/>
    <p:sldId id="408" r:id="rId7"/>
    <p:sldId id="406" r:id="rId8"/>
    <p:sldId id="429" r:id="rId9"/>
    <p:sldId id="431" r:id="rId10"/>
    <p:sldId id="444" r:id="rId11"/>
    <p:sldId id="417" r:id="rId12"/>
    <p:sldId id="446" r:id="rId13"/>
    <p:sldId id="447" r:id="rId14"/>
    <p:sldId id="422" r:id="rId15"/>
    <p:sldId id="410" r:id="rId16"/>
    <p:sldId id="411" r:id="rId17"/>
    <p:sldId id="419" r:id="rId18"/>
    <p:sldId id="418" r:id="rId19"/>
    <p:sldId id="413" r:id="rId20"/>
    <p:sldId id="448" r:id="rId21"/>
    <p:sldId id="445" r:id="rId22"/>
    <p:sldId id="474" r:id="rId23"/>
    <p:sldId id="430" r:id="rId24"/>
    <p:sldId id="467" r:id="rId25"/>
    <p:sldId id="466" r:id="rId26"/>
    <p:sldId id="414" r:id="rId27"/>
    <p:sldId id="472" r:id="rId28"/>
    <p:sldId id="473" r:id="rId29"/>
    <p:sldId id="470" r:id="rId30"/>
    <p:sldId id="471" r:id="rId31"/>
    <p:sldId id="433" r:id="rId32"/>
    <p:sldId id="438" r:id="rId33"/>
    <p:sldId id="434" r:id="rId34"/>
    <p:sldId id="437" r:id="rId35"/>
    <p:sldId id="465" r:id="rId36"/>
    <p:sldId id="441" r:id="rId37"/>
    <p:sldId id="436" r:id="rId38"/>
    <p:sldId id="439" r:id="rId39"/>
    <p:sldId id="440" r:id="rId40"/>
    <p:sldId id="443" r:id="rId41"/>
    <p:sldId id="475" r:id="rId42"/>
    <p:sldId id="469" r:id="rId43"/>
    <p:sldId id="449" r:id="rId44"/>
    <p:sldId id="450" r:id="rId45"/>
    <p:sldId id="451" r:id="rId46"/>
    <p:sldId id="459" r:id="rId47"/>
    <p:sldId id="457" r:id="rId48"/>
    <p:sldId id="453" r:id="rId49"/>
    <p:sldId id="455" r:id="rId50"/>
    <p:sldId id="458" r:id="rId51"/>
    <p:sldId id="463" r:id="rId52"/>
    <p:sldId id="460" r:id="rId53"/>
    <p:sldId id="461" r:id="rId54"/>
    <p:sldId id="462" r:id="rId55"/>
    <p:sldId id="424" r:id="rId56"/>
    <p:sldId id="415" r:id="rId57"/>
    <p:sldId id="421" r:id="rId58"/>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00"/>
    <a:srgbClr val="996633"/>
    <a:srgbClr val="CC9900"/>
    <a:srgbClr val="FF3399"/>
    <a:srgbClr val="FF0066"/>
    <a:srgbClr val="FFFF66"/>
    <a:srgbClr val="A10B19"/>
    <a:srgbClr val="00B415"/>
    <a:srgbClr val="FFC000"/>
    <a:srgbClr val="009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8" autoAdjust="0"/>
    <p:restoredTop sz="88953" autoAdjust="0"/>
  </p:normalViewPr>
  <p:slideViewPr>
    <p:cSldViewPr>
      <p:cViewPr varScale="1">
        <p:scale>
          <a:sx n="82" d="100"/>
          <a:sy n="82" d="100"/>
        </p:scale>
        <p:origin x="13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in-dgmdioyljx3\fmmd2\EARCAGICGG&#22269;&#38555;&#32076;&#28168;&#22320;&#29702;&#23398;&#20250;&#35696;\&#20816;&#31461;&#34384;&#24453;&#20104;&#3163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ja-JP" dirty="0">
                <a:solidFill>
                  <a:srgbClr val="FFFF00"/>
                </a:solidFill>
                <a:effectLst>
                  <a:outerShdw blurRad="38100" dist="38100" dir="2700000" algn="tl">
                    <a:srgbClr val="000000">
                      <a:alpha val="43137"/>
                    </a:srgbClr>
                  </a:outerShdw>
                </a:effectLst>
              </a:rPr>
              <a:t>総額 </a:t>
            </a:r>
            <a:r>
              <a:rPr lang="en-US" dirty="0">
                <a:solidFill>
                  <a:srgbClr val="FFFF00"/>
                </a:solidFill>
                <a:effectLst>
                  <a:outerShdw blurRad="38100" dist="38100" dir="2700000" algn="tl">
                    <a:srgbClr val="000000">
                      <a:alpha val="43137"/>
                    </a:srgbClr>
                  </a:outerShdw>
                </a:effectLst>
              </a:rPr>
              <a:t>1,141,543</a:t>
            </a:r>
            <a:r>
              <a:rPr lang="ja-JP" dirty="0">
                <a:solidFill>
                  <a:srgbClr val="FFFF00"/>
                </a:solidFill>
                <a:effectLst>
                  <a:outerShdw blurRad="38100" dist="38100" dir="2700000" algn="tl">
                    <a:srgbClr val="000000">
                      <a:alpha val="43137"/>
                    </a:srgbClr>
                  </a:outerShdw>
                </a:effectLst>
              </a:rPr>
              <a:t>千円</a:t>
            </a:r>
          </a:p>
        </c:rich>
      </c:tx>
      <c:layout>
        <c:manualLayout>
          <c:xMode val="edge"/>
          <c:yMode val="edge"/>
          <c:x val="0.67335675914342485"/>
          <c:y val="0.9141273890059517"/>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ja-JP"/>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680735198958913E-2"/>
          <c:y val="0.10724976552446178"/>
          <c:w val="0.8080374579216375"/>
          <c:h val="0.8529936528017118"/>
        </c:manualLayout>
      </c:layout>
      <c:pie3DChart>
        <c:varyColors val="1"/>
        <c:ser>
          <c:idx val="0"/>
          <c:order val="0"/>
          <c:tx>
            <c:strRef>
              <c:f>Sheet1!$B$1</c:f>
              <c:strCache>
                <c:ptCount val="1"/>
                <c:pt idx="0">
                  <c:v>総額 1,141,543千円</c:v>
                </c:pt>
              </c:strCache>
            </c:strRef>
          </c:tx>
          <c:explosion val="6"/>
          <c:dPt>
            <c:idx val="0"/>
            <c:bubble3D val="0"/>
            <c:spPr>
              <a:solidFill>
                <a:srgbClr val="C00000"/>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4">
                  <a:lumMod val="5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4">
                  <a:lumMod val="75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rgbClr val="996633"/>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Pt>
            <c:idx val="5"/>
            <c:bubble3D val="0"/>
            <c:spPr>
              <a:solidFill>
                <a:schemeClr val="accent4">
                  <a:lumMod val="60000"/>
                  <a:lumOff val="4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dPt>
          <c:dPt>
            <c:idx val="6"/>
            <c:bubble3D val="0"/>
            <c:spPr>
              <a:solidFill>
                <a:schemeClr val="accent6">
                  <a:lumMod val="5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dPt>
          <c:dPt>
            <c:idx val="7"/>
            <c:bubble3D val="0"/>
            <c:spPr>
              <a:solidFill>
                <a:schemeClr val="accent6">
                  <a:lumMod val="75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dPt>
          <c:dPt>
            <c:idx val="8"/>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dPt>
          <c:dPt>
            <c:idx val="9"/>
            <c:bubble3D val="0"/>
            <c:spPr>
              <a:solidFill>
                <a:schemeClr val="accent5">
                  <a:lumMod val="60000"/>
                  <a:lumOff val="4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dPt>
          <c:dPt>
            <c:idx val="10"/>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dPt>
          <c:dPt>
            <c:idx val="11"/>
            <c:bubble3D val="0"/>
            <c:spPr>
              <a:solidFill>
                <a:schemeClr val="accent6">
                  <a:lumMod val="60000"/>
                  <a:lumOff val="40000"/>
                </a:schemeClr>
              </a:solidFill>
              <a:ln w="19050">
                <a:solidFill>
                  <a:schemeClr val="accent6">
                    <a:lumMod val="60000"/>
                    <a:lumMod val="75000"/>
                  </a:schemeClr>
                </a:solidFill>
              </a:ln>
              <a:effectLst>
                <a:innerShdw blurRad="114300">
                  <a:schemeClr val="accent6">
                    <a:lumMod val="60000"/>
                    <a:lumMod val="75000"/>
                  </a:schemeClr>
                </a:innerShdw>
              </a:effectLst>
              <a:scene3d>
                <a:camera prst="orthographicFront"/>
                <a:lightRig rig="threePt" dir="t"/>
              </a:scene3d>
              <a:sp3d contourW="19050" prstMaterial="flat">
                <a:contourClr>
                  <a:schemeClr val="accent6">
                    <a:lumMod val="60000"/>
                    <a:lumMod val="75000"/>
                  </a:schemeClr>
                </a:contourClr>
              </a:sp3d>
            </c:spPr>
          </c:dPt>
          <c:dLbls>
            <c:dLbl>
              <c:idx val="0"/>
              <c:layout>
                <c:manualLayout>
                  <c:x val="-1.0903426791277258E-2"/>
                  <c:y val="1.760572622084211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fld id="{87F55E32-FFEB-4721-9123-B309ED1A730C}" type="CATEGORYNAME">
                      <a:rPr lang="zh-TW" altLang="en-US" sz="1400" b="1">
                        <a:solidFill>
                          <a:srgbClr val="FF0000"/>
                        </a:solidFill>
                      </a:rPr>
                      <a:pPr>
                        <a:defRPr sz="900">
                          <a:latin typeface="Meiryo UI" panose="020B0604030504040204" pitchFamily="50" charset="-128"/>
                          <a:ea typeface="Meiryo UI" panose="020B0604030504040204" pitchFamily="50" charset="-128"/>
                        </a:defRPr>
                      </a:pPr>
                      <a:t>[分類名]</a:t>
                    </a:fld>
                    <a:r>
                      <a:rPr lang="zh-TW" altLang="en-US" sz="1400" baseline="0" dirty="0">
                        <a:solidFill>
                          <a:srgbClr val="FF0000"/>
                        </a:solidFill>
                      </a:rPr>
                      <a:t>
</a:t>
                    </a:r>
                    <a:fld id="{291700B6-A9BC-4CC2-AF93-EF502E23E3FB}" type="PERCENTAGE">
                      <a:rPr lang="en-US" altLang="zh-TW" sz="1400" baseline="0">
                        <a:solidFill>
                          <a:srgbClr val="FF0000"/>
                        </a:solidFill>
                      </a:rPr>
                      <a:pPr>
                        <a:defRPr sz="900">
                          <a:latin typeface="Meiryo UI" panose="020B0604030504040204" pitchFamily="50" charset="-128"/>
                          <a:ea typeface="Meiryo UI" panose="020B0604030504040204" pitchFamily="50" charset="-128"/>
                        </a:defRPr>
                      </a:pPr>
                      <a:t>[パーセンテージ]</a:t>
                    </a:fld>
                    <a:endParaRPr lang="zh-TW" altLang="en-US" sz="1400" baseline="0" dirty="0">
                      <a:solidFill>
                        <a:srgbClr val="FF0000"/>
                      </a:solidFill>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9003115264797507"/>
                      <c:h val="0.1824413145539906"/>
                    </c:manualLayout>
                  </c15:layout>
                  <c15:dlblFieldTable/>
                  <c15:showDataLabelsRange val="0"/>
                </c:ext>
              </c:extLst>
            </c:dLbl>
            <c:dLbl>
              <c:idx val="1"/>
              <c:tx>
                <c:rich>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fld id="{15E799E2-6DBE-411D-B109-8924C3449531}" type="CATEGORYNAME">
                      <a:rPr lang="zh-TW" altLang="en-US">
                        <a:solidFill>
                          <a:schemeClr val="accent4">
                            <a:lumMod val="50000"/>
                          </a:schemeClr>
                        </a:solidFill>
                      </a:rPr>
                      <a:pPr>
                        <a:defRPr sz="900">
                          <a:solidFill>
                            <a:schemeClr val="accent1"/>
                          </a:solidFill>
                          <a:latin typeface="Meiryo UI" panose="020B0604030504040204" pitchFamily="50" charset="-128"/>
                          <a:ea typeface="Meiryo UI" panose="020B0604030504040204" pitchFamily="50" charset="-128"/>
                        </a:defRPr>
                      </a:pPr>
                      <a:t>[分類名]</a:t>
                    </a:fld>
                    <a:r>
                      <a:rPr lang="zh-TW" altLang="en-US" baseline="0" dirty="0"/>
                      <a:t>
</a:t>
                    </a:r>
                    <a:fld id="{B619118A-0387-4995-8399-360FE2A3861C}" type="PERCENTAGE">
                      <a:rPr lang="en-US" altLang="zh-TW" baseline="0">
                        <a:solidFill>
                          <a:schemeClr val="accent4">
                            <a:lumMod val="50000"/>
                          </a:schemeClr>
                        </a:solidFill>
                      </a:rPr>
                      <a:pPr>
                        <a:defRPr sz="900">
                          <a:solidFill>
                            <a:schemeClr val="accent1"/>
                          </a:solidFill>
                          <a:latin typeface="Meiryo UI" panose="020B0604030504040204" pitchFamily="50" charset="-128"/>
                          <a:ea typeface="Meiryo UI" panose="020B0604030504040204" pitchFamily="50" charset="-128"/>
                        </a:defRPr>
                      </a:pPr>
                      <a:t>[パーセンテージ]</a:t>
                    </a:fld>
                    <a:endParaRPr lang="zh-TW" altLang="en-US" baseline="0" dirty="0"/>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3"/>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4"/>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4"/>
              <c:tx>
                <c:rich>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fld id="{835F2341-0E9E-4DA4-9066-878BA08D90B6}" type="CATEGORYNAME">
                      <a:rPr lang="zh-TW" altLang="en-US" b="1">
                        <a:solidFill>
                          <a:srgbClr val="996633"/>
                        </a:solidFill>
                        <a:effectLst>
                          <a:outerShdw blurRad="38100" dist="38100" dir="2700000" algn="tl">
                            <a:srgbClr val="000000">
                              <a:alpha val="43137"/>
                            </a:srgbClr>
                          </a:outerShdw>
                        </a:effectLst>
                      </a:rPr>
                      <a:pPr>
                        <a:defRPr sz="900">
                          <a:solidFill>
                            <a:schemeClr val="accent1"/>
                          </a:solidFill>
                          <a:latin typeface="Meiryo UI" panose="020B0604030504040204" pitchFamily="50" charset="-128"/>
                          <a:ea typeface="Meiryo UI" panose="020B0604030504040204" pitchFamily="50" charset="-128"/>
                        </a:defRPr>
                      </a:pPr>
                      <a:t>[分類名]</a:t>
                    </a:fld>
                    <a:r>
                      <a:rPr lang="zh-TW" altLang="en-US" b="1" baseline="0" dirty="0">
                        <a:solidFill>
                          <a:srgbClr val="996633"/>
                        </a:solidFill>
                        <a:effectLst>
                          <a:outerShdw blurRad="38100" dist="38100" dir="2700000" algn="tl">
                            <a:srgbClr val="000000">
                              <a:alpha val="43137"/>
                            </a:srgbClr>
                          </a:outerShdw>
                        </a:effectLst>
                      </a:rPr>
                      <a:t>
</a:t>
                    </a:r>
                    <a:fld id="{31E501B9-5777-497F-8320-B098666F3882}" type="PERCENTAGE">
                      <a:rPr lang="en-US" altLang="zh-TW" b="1" baseline="0">
                        <a:solidFill>
                          <a:srgbClr val="996633"/>
                        </a:solidFill>
                        <a:effectLst>
                          <a:outerShdw blurRad="38100" dist="38100" dir="2700000" algn="tl">
                            <a:srgbClr val="000000">
                              <a:alpha val="43137"/>
                            </a:srgbClr>
                          </a:outerShdw>
                        </a:effectLst>
                      </a:rPr>
                      <a:pPr>
                        <a:defRPr sz="900">
                          <a:solidFill>
                            <a:schemeClr val="accent1"/>
                          </a:solidFill>
                          <a:latin typeface="Meiryo UI" panose="020B0604030504040204" pitchFamily="50" charset="-128"/>
                          <a:ea typeface="Meiryo UI" panose="020B0604030504040204" pitchFamily="50" charset="-128"/>
                        </a:defRPr>
                      </a:pPr>
                      <a:t>[パーセンテージ]</a:t>
                    </a:fld>
                    <a:endParaRPr lang="zh-TW" altLang="en-US" b="1" baseline="0" dirty="0">
                      <a:solidFill>
                        <a:srgbClr val="996633"/>
                      </a:solidFill>
                      <a:effectLst>
                        <a:outerShdw blurRad="38100" dist="38100" dir="2700000" algn="tl">
                          <a:srgbClr val="000000">
                            <a:alpha val="43137"/>
                          </a:srgbClr>
                        </a:outerShdw>
                      </a:effectLst>
                    </a:endParaRPr>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tx>
                <c:rich>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fld id="{A04317BB-7B07-4CE8-8E2A-593DDC5983F2}" type="CATEGORYNAME">
                      <a:rPr lang="ja-JP" altLang="en-US" b="1">
                        <a:solidFill>
                          <a:schemeClr val="accent4">
                            <a:lumMod val="60000"/>
                            <a:lumOff val="40000"/>
                          </a:schemeClr>
                        </a:solidFill>
                        <a:effectLst>
                          <a:outerShdw blurRad="38100" dist="38100" dir="2700000" algn="tl">
                            <a:srgbClr val="000000">
                              <a:alpha val="43137"/>
                            </a:srgbClr>
                          </a:outerShdw>
                        </a:effectLst>
                      </a:rPr>
                      <a:pPr>
                        <a:defRPr sz="900">
                          <a:solidFill>
                            <a:schemeClr val="accent1"/>
                          </a:solidFill>
                          <a:latin typeface="Meiryo UI" panose="020B0604030504040204" pitchFamily="50" charset="-128"/>
                          <a:ea typeface="Meiryo UI" panose="020B0604030504040204" pitchFamily="50" charset="-128"/>
                        </a:defRPr>
                      </a:pPr>
                      <a:t>[分類名]</a:t>
                    </a:fld>
                    <a:r>
                      <a:rPr lang="ja-JP" altLang="en-US" b="1" baseline="0" dirty="0">
                        <a:solidFill>
                          <a:schemeClr val="accent4">
                            <a:lumMod val="60000"/>
                            <a:lumOff val="40000"/>
                          </a:schemeClr>
                        </a:solidFill>
                        <a:effectLst>
                          <a:outerShdw blurRad="38100" dist="38100" dir="2700000" algn="tl">
                            <a:srgbClr val="000000">
                              <a:alpha val="43137"/>
                            </a:srgbClr>
                          </a:outerShdw>
                        </a:effectLst>
                      </a:rPr>
                      <a:t>
</a:t>
                    </a:r>
                    <a:fld id="{9FEFF9D9-B67B-4D83-9E61-7FBDC9FCE4B5}" type="PERCENTAGE">
                      <a:rPr lang="en-US" altLang="ja-JP" b="1" baseline="0">
                        <a:solidFill>
                          <a:schemeClr val="accent4">
                            <a:lumMod val="60000"/>
                            <a:lumOff val="40000"/>
                          </a:schemeClr>
                        </a:solidFill>
                        <a:effectLst>
                          <a:outerShdw blurRad="38100" dist="38100" dir="2700000" algn="tl">
                            <a:srgbClr val="000000">
                              <a:alpha val="43137"/>
                            </a:srgbClr>
                          </a:outerShdw>
                        </a:effectLst>
                      </a:rPr>
                      <a:pPr>
                        <a:defRPr sz="900">
                          <a:solidFill>
                            <a:schemeClr val="accent1"/>
                          </a:solidFill>
                          <a:latin typeface="Meiryo UI" panose="020B0604030504040204" pitchFamily="50" charset="-128"/>
                          <a:ea typeface="Meiryo UI" panose="020B0604030504040204" pitchFamily="50" charset="-128"/>
                        </a:defRPr>
                      </a:pPr>
                      <a:t>[パーセンテージ]</a:t>
                    </a:fld>
                    <a:endParaRPr lang="ja-JP" altLang="en-US" b="1" baseline="0" dirty="0">
                      <a:solidFill>
                        <a:schemeClr val="accent4">
                          <a:lumMod val="60000"/>
                          <a:lumOff val="40000"/>
                        </a:schemeClr>
                      </a:solidFill>
                      <a:effectLst>
                        <a:outerShdw blurRad="38100" dist="38100" dir="2700000" algn="tl">
                          <a:srgbClr val="000000">
                            <a:alpha val="43137"/>
                          </a:srgbClr>
                        </a:outerShdw>
                      </a:effectLst>
                    </a:endParaRPr>
                  </a:p>
                </c:rich>
              </c:tx>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7"/>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2">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8"/>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3">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9"/>
              <c:spPr>
                <a:solidFill>
                  <a:schemeClr val="lt1">
                    <a:alpha val="90000"/>
                  </a:schemeClr>
                </a:solidFill>
                <a:ln w="12700" cap="flat" cmpd="sng" algn="ctr">
                  <a:solidFill>
                    <a:schemeClr val="accent4">
                      <a:lumMod val="60000"/>
                    </a:schemeClr>
                  </a:solidFill>
                  <a:round/>
                </a:ln>
                <a:effectLst>
                  <a:outerShdw blurRad="50800" dist="38100" dir="2700000" algn="tl" rotWithShape="0">
                    <a:schemeClr val="accent4">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4">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10"/>
              <c:spPr>
                <a:solidFill>
                  <a:schemeClr val="lt1">
                    <a:alpha val="90000"/>
                  </a:schemeClr>
                </a:solidFill>
                <a:ln w="12700" cap="flat" cmpd="sng" algn="ctr">
                  <a:solidFill>
                    <a:schemeClr val="accent5">
                      <a:lumMod val="60000"/>
                    </a:schemeClr>
                  </a:solid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5">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dLbl>
              <c:idx val="11"/>
              <c:spPr>
                <a:solidFill>
                  <a:schemeClr val="lt1">
                    <a:alpha val="90000"/>
                  </a:schemeClr>
                </a:solidFill>
                <a:ln w="12700" cap="flat" cmpd="sng" algn="ctr">
                  <a:solidFill>
                    <a:schemeClr val="accent6">
                      <a:lumMod val="60000"/>
                    </a:schemeClr>
                  </a:solidFill>
                  <a:round/>
                </a:ln>
                <a:effectLst>
                  <a:outerShdw blurRad="50800" dist="38100" dir="2700000" algn="tl" rotWithShape="0">
                    <a:schemeClr val="accent6">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6">
                          <a:lumMod val="60000"/>
                        </a:schemeClr>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dLbl>
            <c:spPr>
              <a:solidFill>
                <a:srgbClr val="FFFFFF">
                  <a:alpha val="90000"/>
                </a:srgbClr>
              </a:solidFill>
              <a:ln w="12700" cap="flat" cmpd="sng" algn="ctr">
                <a:solidFill>
                  <a:srgbClr val="2D991B"/>
                </a:solidFill>
                <a:round/>
              </a:ln>
              <a:effectLst>
                <a:outerShdw blurRad="50800" dist="38100" dir="2700000" algn="tl" rotWithShape="0">
                  <a:srgbClr val="2D991B">
                    <a:lumMod val="75000"/>
                    <a:alpha val="40000"/>
                  </a:srgbClr>
                </a:outerShdw>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accent1"/>
                    </a:solidFill>
                    <a:effectLst/>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Sheet1!$A$2:$A$13</c:f>
              <c:strCache>
                <c:ptCount val="12"/>
                <c:pt idx="0">
                  <c:v>一時保護事業</c:v>
                </c:pt>
                <c:pt idx="1">
                  <c:v>北部児相一時保護所幼児部門運営費</c:v>
                </c:pt>
                <c:pt idx="2">
                  <c:v>北部児相一時保護所(仮称)運営費</c:v>
                </c:pt>
                <c:pt idx="3">
                  <c:v>児童虐待相談進行管理システム事業</c:v>
                </c:pt>
                <c:pt idx="4">
                  <c:v>児童虐待防止対策事業</c:v>
                </c:pt>
                <c:pt idx="5">
                  <c:v>施設児童対策フレンドホーム事業</c:v>
                </c:pt>
                <c:pt idx="6">
                  <c:v>管理運営費</c:v>
                </c:pt>
                <c:pt idx="7">
                  <c:v>在宅障碍児短期入所事業事務費</c:v>
                </c:pt>
                <c:pt idx="8">
                  <c:v>ひきこもり不登校児童支援事業費</c:v>
                </c:pt>
                <c:pt idx="9">
                  <c:v>電話児童相談事業</c:v>
                </c:pt>
                <c:pt idx="10">
                  <c:v>在宅重度重複障害者（児）巡回訪問指導・療育相談事業</c:v>
                </c:pt>
                <c:pt idx="11">
                  <c:v>在宅指導児童健全育成事業</c:v>
                </c:pt>
              </c:strCache>
            </c:strRef>
          </c:cat>
          <c:val>
            <c:numRef>
              <c:f>Sheet1!$B$2:$B$13</c:f>
              <c:numCache>
                <c:formatCode>General</c:formatCode>
                <c:ptCount val="12"/>
                <c:pt idx="0">
                  <c:v>576073</c:v>
                </c:pt>
                <c:pt idx="1">
                  <c:v>14378</c:v>
                </c:pt>
                <c:pt idx="2">
                  <c:v>126638</c:v>
                </c:pt>
                <c:pt idx="3">
                  <c:v>8249</c:v>
                </c:pt>
                <c:pt idx="4">
                  <c:v>180207</c:v>
                </c:pt>
                <c:pt idx="5">
                  <c:v>1276</c:v>
                </c:pt>
                <c:pt idx="6">
                  <c:v>210855</c:v>
                </c:pt>
                <c:pt idx="7">
                  <c:v>9748</c:v>
                </c:pt>
                <c:pt idx="8">
                  <c:v>2312</c:v>
                </c:pt>
                <c:pt idx="9">
                  <c:v>7797</c:v>
                </c:pt>
                <c:pt idx="10">
                  <c:v>881</c:v>
                </c:pt>
                <c:pt idx="11">
                  <c:v>3129</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被虐待児</c:v>
                </c:pt>
              </c:strCache>
            </c:strRef>
          </c:tx>
          <c:spPr>
            <a:ln w="28575" cap="rnd">
              <a:solidFill>
                <a:schemeClr val="accent1"/>
              </a:solidFill>
              <a:round/>
            </a:ln>
            <a:effectLst/>
          </c:spPr>
          <c:marker>
            <c:symbol val="circle"/>
            <c:size val="5"/>
            <c:spPr>
              <a:solidFill>
                <a:srgbClr val="C0000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平成15</c:v>
                </c:pt>
                <c:pt idx="1">
                  <c:v>平成16</c:v>
                </c:pt>
                <c:pt idx="2">
                  <c:v>平成17</c:v>
                </c:pt>
                <c:pt idx="3">
                  <c:v>平成18</c:v>
                </c:pt>
                <c:pt idx="4">
                  <c:v>平成19</c:v>
                </c:pt>
                <c:pt idx="5">
                  <c:v>平成20</c:v>
                </c:pt>
                <c:pt idx="6">
                  <c:v>平成21</c:v>
                </c:pt>
                <c:pt idx="7">
                  <c:v>平成22</c:v>
                </c:pt>
                <c:pt idx="8">
                  <c:v>平成23</c:v>
                </c:pt>
                <c:pt idx="9">
                  <c:v>平成24</c:v>
                </c:pt>
                <c:pt idx="10">
                  <c:v>平成25</c:v>
                </c:pt>
              </c:strCache>
            </c:strRef>
          </c:cat>
          <c:val>
            <c:numRef>
              <c:f>Sheet1!$B$2:$B$12</c:f>
              <c:numCache>
                <c:formatCode>General</c:formatCode>
                <c:ptCount val="11"/>
                <c:pt idx="0">
                  <c:v>144214</c:v>
                </c:pt>
                <c:pt idx="1">
                  <c:v>184293</c:v>
                </c:pt>
                <c:pt idx="2">
                  <c:v>193286</c:v>
                </c:pt>
                <c:pt idx="3">
                  <c:v>224263</c:v>
                </c:pt>
                <c:pt idx="4">
                  <c:v>238882</c:v>
                </c:pt>
                <c:pt idx="5">
                  <c:v>262260</c:v>
                </c:pt>
                <c:pt idx="6">
                  <c:v>268675</c:v>
                </c:pt>
                <c:pt idx="7">
                  <c:v>292571</c:v>
                </c:pt>
                <c:pt idx="8">
                  <c:v>291473</c:v>
                </c:pt>
                <c:pt idx="9">
                  <c:v>326405</c:v>
                </c:pt>
                <c:pt idx="10">
                  <c:v>348182</c:v>
                </c:pt>
              </c:numCache>
            </c:numRef>
          </c:val>
          <c:smooth val="0"/>
        </c:ser>
        <c:ser>
          <c:idx val="1"/>
          <c:order val="1"/>
          <c:tx>
            <c:strRef>
              <c:f>Sheet1!$C$1</c:f>
              <c:strCache>
                <c:ptCount val="1"/>
                <c:pt idx="0">
                  <c:v>総数</c:v>
                </c:pt>
              </c:strCache>
            </c:strRef>
          </c:tx>
          <c:spPr>
            <a:ln w="28575" cap="rnd">
              <a:solidFill>
                <a:schemeClr val="accent2"/>
              </a:solidFill>
              <a:round/>
            </a:ln>
            <a:effectLst/>
          </c:spPr>
          <c:marker>
            <c:symbol val="circle"/>
            <c:size val="5"/>
            <c:spPr>
              <a:solidFill>
                <a:srgbClr val="002060"/>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平成15</c:v>
                </c:pt>
                <c:pt idx="1">
                  <c:v>平成16</c:v>
                </c:pt>
                <c:pt idx="2">
                  <c:v>平成17</c:v>
                </c:pt>
                <c:pt idx="3">
                  <c:v>平成18</c:v>
                </c:pt>
                <c:pt idx="4">
                  <c:v>平成19</c:v>
                </c:pt>
                <c:pt idx="5">
                  <c:v>平成20</c:v>
                </c:pt>
                <c:pt idx="6">
                  <c:v>平成21</c:v>
                </c:pt>
                <c:pt idx="7">
                  <c:v>平成22</c:v>
                </c:pt>
                <c:pt idx="8">
                  <c:v>平成23</c:v>
                </c:pt>
                <c:pt idx="9">
                  <c:v>平成24</c:v>
                </c:pt>
                <c:pt idx="10">
                  <c:v>平成25</c:v>
                </c:pt>
              </c:strCache>
            </c:strRef>
          </c:cat>
          <c:val>
            <c:numRef>
              <c:f>Sheet1!$C$2:$C$12</c:f>
              <c:numCache>
                <c:formatCode>General</c:formatCode>
                <c:ptCount val="11"/>
                <c:pt idx="0">
                  <c:v>368842</c:v>
                </c:pt>
                <c:pt idx="1">
                  <c:v>422680</c:v>
                </c:pt>
                <c:pt idx="2">
                  <c:v>440744</c:v>
                </c:pt>
                <c:pt idx="3">
                  <c:v>481634</c:v>
                </c:pt>
                <c:pt idx="4">
                  <c:v>505146</c:v>
                </c:pt>
                <c:pt idx="5">
                  <c:v>538399</c:v>
                </c:pt>
                <c:pt idx="6">
                  <c:v>551691</c:v>
                </c:pt>
                <c:pt idx="7">
                  <c:v>562055</c:v>
                </c:pt>
                <c:pt idx="8">
                  <c:v>562322</c:v>
                </c:pt>
                <c:pt idx="9">
                  <c:v>590627</c:v>
                </c:pt>
                <c:pt idx="10">
                  <c:v>618009</c:v>
                </c:pt>
              </c:numCache>
            </c:numRef>
          </c:val>
          <c:smooth val="0"/>
        </c:ser>
        <c:dLbls>
          <c:showLegendKey val="0"/>
          <c:showVal val="0"/>
          <c:showCatName val="0"/>
          <c:showSerName val="0"/>
          <c:showPercent val="0"/>
          <c:showBubbleSize val="0"/>
        </c:dLbls>
        <c:marker val="1"/>
        <c:smooth val="0"/>
        <c:axId val="202189840"/>
        <c:axId val="204424648"/>
      </c:lineChart>
      <c:catAx>
        <c:axId val="20218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4424648"/>
        <c:crosses val="autoZero"/>
        <c:auto val="1"/>
        <c:lblAlgn val="ctr"/>
        <c:lblOffset val="100"/>
        <c:noMultiLvlLbl val="0"/>
      </c:catAx>
      <c:valAx>
        <c:axId val="204424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ja-JP" dirty="0"/>
                  <a:t>延べ日数</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2189840"/>
        <c:crosses val="autoZero"/>
        <c:crossBetween val="between"/>
      </c:valAx>
      <c:spPr>
        <a:noFill/>
        <a:ln>
          <a:noFill/>
        </a:ln>
        <a:effectLst/>
      </c:spPr>
    </c:plotArea>
    <c:legend>
      <c:legendPos val="b"/>
      <c:layout>
        <c:manualLayout>
          <c:xMode val="edge"/>
          <c:yMode val="edge"/>
          <c:x val="0.69040177670098934"/>
          <c:y val="0.72119125109361337"/>
          <c:w val="0.30723063463220945"/>
          <c:h val="4.54754155730533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Sheet1!$D$28</c:f>
              <c:strCache>
                <c:ptCount val="1"/>
                <c:pt idx="0">
                  <c:v>increase from the previous year （％, right scale）</c:v>
                </c:pt>
              </c:strCache>
            </c:strRef>
          </c:tx>
          <c:spPr>
            <a:solidFill>
              <a:schemeClr val="accent3"/>
            </a:solidFill>
            <a:ln>
              <a:noFill/>
            </a:ln>
            <a:effectLst/>
          </c:spPr>
          <c:invertIfNegative val="0"/>
          <c:cat>
            <c:numRef>
              <c:f>Sheet1!$A$29:$A$35</c:f>
              <c:numCache>
                <c:formatCode>General</c:formatCode>
                <c:ptCount val="7"/>
                <c:pt idx="0">
                  <c:v>2007</c:v>
                </c:pt>
                <c:pt idx="1">
                  <c:v>2008</c:v>
                </c:pt>
                <c:pt idx="2">
                  <c:v>2009</c:v>
                </c:pt>
                <c:pt idx="3">
                  <c:v>2010</c:v>
                </c:pt>
                <c:pt idx="4">
                  <c:v>2011</c:v>
                </c:pt>
                <c:pt idx="5">
                  <c:v>2012</c:v>
                </c:pt>
                <c:pt idx="6">
                  <c:v>2013</c:v>
                </c:pt>
              </c:numCache>
            </c:numRef>
          </c:cat>
          <c:val>
            <c:numRef>
              <c:f>Sheet1!$D$29:$D$35</c:f>
              <c:numCache>
                <c:formatCode>General</c:formatCode>
                <c:ptCount val="7"/>
                <c:pt idx="1">
                  <c:v>3.0210236851556656</c:v>
                </c:pt>
                <c:pt idx="2">
                  <c:v>2.8545332350407802</c:v>
                </c:pt>
                <c:pt idx="3">
                  <c:v>1.8270360159640966</c:v>
                </c:pt>
                <c:pt idx="4">
                  <c:v>2.0483368125374586</c:v>
                </c:pt>
                <c:pt idx="5">
                  <c:v>6.6791829901470896</c:v>
                </c:pt>
                <c:pt idx="6">
                  <c:v>3.172856022172394</c:v>
                </c:pt>
              </c:numCache>
            </c:numRef>
          </c:val>
        </c:ser>
        <c:dLbls>
          <c:showLegendKey val="0"/>
          <c:showVal val="0"/>
          <c:showCatName val="0"/>
          <c:showSerName val="0"/>
          <c:showPercent val="0"/>
          <c:showBubbleSize val="0"/>
        </c:dLbls>
        <c:gapWidth val="150"/>
        <c:axId val="202190232"/>
        <c:axId val="202191800"/>
      </c:barChart>
      <c:lineChart>
        <c:grouping val="standard"/>
        <c:varyColors val="0"/>
        <c:ser>
          <c:idx val="0"/>
          <c:order val="0"/>
          <c:tx>
            <c:strRef>
              <c:f>Sheet1!$B$28</c:f>
              <c:strCache>
                <c:ptCount val="1"/>
                <c:pt idx="0">
                  <c:v>budget allocated for 'prevention of child abuse' (thousand JPY, left scale)</c:v>
                </c:pt>
              </c:strCache>
            </c:strRef>
          </c:tx>
          <c:spPr>
            <a:ln w="28575" cap="rnd">
              <a:solidFill>
                <a:schemeClr val="accent2">
                  <a:lumMod val="50000"/>
                </a:schemeClr>
              </a:solidFill>
              <a:round/>
            </a:ln>
            <a:effectLst/>
          </c:spPr>
          <c:marker>
            <c:symbol val="circle"/>
            <c:size val="10"/>
            <c:spPr>
              <a:solidFill>
                <a:schemeClr val="accent1"/>
              </a:solidFill>
              <a:ln w="4127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Sheet1!$A$29:$A$35</c:f>
              <c:numCache>
                <c:formatCode>General</c:formatCode>
                <c:ptCount val="7"/>
                <c:pt idx="0">
                  <c:v>2007</c:v>
                </c:pt>
                <c:pt idx="1">
                  <c:v>2008</c:v>
                </c:pt>
                <c:pt idx="2">
                  <c:v>2009</c:v>
                </c:pt>
                <c:pt idx="3">
                  <c:v>2010</c:v>
                </c:pt>
                <c:pt idx="4">
                  <c:v>2011</c:v>
                </c:pt>
                <c:pt idx="5">
                  <c:v>2012</c:v>
                </c:pt>
                <c:pt idx="6">
                  <c:v>2013</c:v>
                </c:pt>
              </c:numCache>
            </c:numRef>
          </c:cat>
          <c:val>
            <c:numRef>
              <c:f>Sheet1!$B$29:$B$35</c:f>
              <c:numCache>
                <c:formatCode>#,##0</c:formatCode>
                <c:ptCount val="7"/>
                <c:pt idx="0">
                  <c:v>79715330</c:v>
                </c:pt>
                <c:pt idx="1">
                  <c:v>82123549</c:v>
                </c:pt>
                <c:pt idx="2">
                  <c:v>84467793</c:v>
                </c:pt>
                <c:pt idx="3">
                  <c:v>86011050</c:v>
                </c:pt>
                <c:pt idx="4">
                  <c:v>87772846</c:v>
                </c:pt>
                <c:pt idx="5">
                  <c:v>93635355</c:v>
                </c:pt>
                <c:pt idx="6">
                  <c:v>96606270</c:v>
                </c:pt>
              </c:numCache>
            </c:numRef>
          </c:val>
          <c:smooth val="0"/>
        </c:ser>
        <c:ser>
          <c:idx val="1"/>
          <c:order val="1"/>
          <c:tx>
            <c:strRef>
              <c:f>Sheet1!$C$28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Sheet1!$A$29:$A$35</c:f>
              <c:numCache>
                <c:formatCode>General</c:formatCode>
                <c:ptCount val="7"/>
                <c:pt idx="0">
                  <c:v>2007</c:v>
                </c:pt>
                <c:pt idx="1">
                  <c:v>2008</c:v>
                </c:pt>
                <c:pt idx="2">
                  <c:v>2009</c:v>
                </c:pt>
                <c:pt idx="3">
                  <c:v>2010</c:v>
                </c:pt>
                <c:pt idx="4">
                  <c:v>2011</c:v>
                </c:pt>
                <c:pt idx="5">
                  <c:v>2012</c:v>
                </c:pt>
                <c:pt idx="6">
                  <c:v>2013</c:v>
                </c:pt>
              </c:numCache>
            </c:numRef>
          </c:cat>
          <c:val>
            <c:numRef>
              <c:f>Sheet1!$C$29:$C$35</c:f>
              <c:numCache>
                <c:formatCode>General</c:formatCode>
                <c:ptCount val="7"/>
              </c:numCache>
            </c:numRef>
          </c:val>
          <c:smooth val="0"/>
        </c:ser>
        <c:dLbls>
          <c:showLegendKey val="0"/>
          <c:showVal val="0"/>
          <c:showCatName val="0"/>
          <c:showSerName val="0"/>
          <c:showPercent val="0"/>
          <c:showBubbleSize val="0"/>
        </c:dLbls>
        <c:marker val="1"/>
        <c:smooth val="0"/>
        <c:axId val="204192120"/>
        <c:axId val="204187024"/>
      </c:lineChart>
      <c:catAx>
        <c:axId val="20419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ja-JP"/>
          </a:p>
        </c:txPr>
        <c:crossAx val="204187024"/>
        <c:crosses val="autoZero"/>
        <c:auto val="1"/>
        <c:lblAlgn val="ctr"/>
        <c:lblOffset val="100"/>
        <c:noMultiLvlLbl val="0"/>
      </c:catAx>
      <c:valAx>
        <c:axId val="204187024"/>
        <c:scaling>
          <c:orientation val="minMax"/>
          <c:min val="6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4192120"/>
        <c:crosses val="autoZero"/>
        <c:crossBetween val="between"/>
      </c:valAx>
      <c:valAx>
        <c:axId val="2021918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190232"/>
        <c:crosses val="max"/>
        <c:crossBetween val="between"/>
      </c:valAx>
      <c:catAx>
        <c:axId val="202190232"/>
        <c:scaling>
          <c:orientation val="minMax"/>
        </c:scaling>
        <c:delete val="1"/>
        <c:axPos val="b"/>
        <c:numFmt formatCode="General" sourceLinked="1"/>
        <c:majorTickMark val="out"/>
        <c:minorTickMark val="none"/>
        <c:tickLblPos val="nextTo"/>
        <c:crossAx val="202191800"/>
        <c:crosses val="autoZero"/>
        <c:auto val="1"/>
        <c:lblAlgn val="ctr"/>
        <c:lblOffset val="100"/>
        <c:noMultiLvlLbl val="0"/>
      </c:catAx>
      <c:spPr>
        <a:noFill/>
        <a:ln>
          <a:noFill/>
        </a:ln>
        <a:effectLst/>
      </c:spPr>
    </c:plotArea>
    <c:legend>
      <c:legendPos val="b"/>
      <c:layout>
        <c:manualLayout>
          <c:xMode val="edge"/>
          <c:yMode val="edge"/>
          <c:x val="0"/>
          <c:y val="4.0546988918051918E-2"/>
          <c:w val="0.86286232582228384"/>
          <c:h val="7.0021929824561402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5304" cy="355681"/>
          </a:xfrm>
          <a:prstGeom prst="rect">
            <a:avLst/>
          </a:prstGeom>
        </p:spPr>
        <p:txBody>
          <a:bodyPr vert="horz" lIns="91440" tIns="45720" rIns="91440" bIns="45720" rtlCol="0"/>
          <a:lstStyle>
            <a:lvl1pPr algn="l">
              <a:defRPr sz="1200"/>
            </a:lvl1pPr>
          </a:lstStyle>
          <a:p>
            <a:endParaRPr kumimoji="1" lang="en-GB" dirty="0"/>
          </a:p>
        </p:txBody>
      </p:sp>
      <p:sp>
        <p:nvSpPr>
          <p:cNvPr id="3" name="日付プレースホルダー 2"/>
          <p:cNvSpPr>
            <a:spLocks noGrp="1"/>
          </p:cNvSpPr>
          <p:nvPr>
            <p:ph type="dt" sz="quarter" idx="1"/>
          </p:nvPr>
        </p:nvSpPr>
        <p:spPr>
          <a:xfrm>
            <a:off x="5797022" y="0"/>
            <a:ext cx="4435304" cy="355681"/>
          </a:xfrm>
          <a:prstGeom prst="rect">
            <a:avLst/>
          </a:prstGeom>
        </p:spPr>
        <p:txBody>
          <a:bodyPr vert="horz" lIns="91440" tIns="45720" rIns="91440" bIns="45720" rtlCol="0"/>
          <a:lstStyle>
            <a:lvl1pPr algn="r">
              <a:defRPr sz="1200"/>
            </a:lvl1pPr>
          </a:lstStyle>
          <a:p>
            <a:fld id="{BA9FEF13-83FE-49A2-84A7-BDCC1C504E7A}" type="datetimeFigureOut">
              <a:rPr kumimoji="1" lang="en-GB" smtClean="0"/>
              <a:t>23/04/2017</a:t>
            </a:fld>
            <a:endParaRPr kumimoji="1" lang="en-GB" dirty="0"/>
          </a:p>
        </p:txBody>
      </p:sp>
      <p:sp>
        <p:nvSpPr>
          <p:cNvPr id="4" name="フッター プレースホルダー 3"/>
          <p:cNvSpPr>
            <a:spLocks noGrp="1"/>
          </p:cNvSpPr>
          <p:nvPr>
            <p:ph type="ftr" sz="quarter" idx="2"/>
          </p:nvPr>
        </p:nvSpPr>
        <p:spPr>
          <a:xfrm>
            <a:off x="1" y="6743619"/>
            <a:ext cx="4435304" cy="355681"/>
          </a:xfrm>
          <a:prstGeom prst="rect">
            <a:avLst/>
          </a:prstGeom>
        </p:spPr>
        <p:txBody>
          <a:bodyPr vert="horz" lIns="91440" tIns="45720" rIns="91440" bIns="45720" rtlCol="0" anchor="b"/>
          <a:lstStyle>
            <a:lvl1pPr algn="l">
              <a:defRPr sz="1200"/>
            </a:lvl1pPr>
          </a:lstStyle>
          <a:p>
            <a:endParaRPr kumimoji="1" lang="en-GB" dirty="0"/>
          </a:p>
        </p:txBody>
      </p:sp>
      <p:sp>
        <p:nvSpPr>
          <p:cNvPr id="5" name="スライド番号プレースホルダー 4"/>
          <p:cNvSpPr>
            <a:spLocks noGrp="1"/>
          </p:cNvSpPr>
          <p:nvPr>
            <p:ph type="sldNum" sz="quarter" idx="3"/>
          </p:nvPr>
        </p:nvSpPr>
        <p:spPr>
          <a:xfrm>
            <a:off x="5797022" y="6743619"/>
            <a:ext cx="4435304" cy="355681"/>
          </a:xfrm>
          <a:prstGeom prst="rect">
            <a:avLst/>
          </a:prstGeom>
        </p:spPr>
        <p:txBody>
          <a:bodyPr vert="horz" lIns="91440" tIns="45720" rIns="91440" bIns="45720" rtlCol="0" anchor="b"/>
          <a:lstStyle>
            <a:lvl1pPr algn="r">
              <a:defRPr sz="1200"/>
            </a:lvl1pPr>
          </a:lstStyle>
          <a:p>
            <a:fld id="{C948140A-FBD8-4A0E-BB22-D96877B5478B}" type="slidenum">
              <a:rPr kumimoji="1" lang="en-GB" smtClean="0"/>
              <a:t>‹#›</a:t>
            </a:fld>
            <a:endParaRPr kumimoji="1" lang="en-GB" dirty="0"/>
          </a:p>
        </p:txBody>
      </p:sp>
    </p:spTree>
    <p:extLst>
      <p:ext uri="{BB962C8B-B14F-4D97-AF65-F5344CB8AC3E}">
        <p14:creationId xmlns:p14="http://schemas.microsoft.com/office/powerpoint/2010/main" val="1272182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5797247" y="0"/>
            <a:ext cx="4434998" cy="354965"/>
          </a:xfrm>
          <a:prstGeom prst="rect">
            <a:avLst/>
          </a:prstGeom>
        </p:spPr>
        <p:txBody>
          <a:bodyPr vert="horz" lIns="99048" tIns="49524" rIns="99048" bIns="49524" rtlCol="0"/>
          <a:lstStyle>
            <a:lvl1pPr algn="r">
              <a:defRPr sz="1300"/>
            </a:lvl1pPr>
          </a:lstStyle>
          <a:p>
            <a:fld id="{B6EA6E38-82B1-47BB-A812-313B295FEFF2}" type="datetimeFigureOut">
              <a:rPr lang="en-US" smtClean="0"/>
              <a:pPr/>
              <a:t>4/23/2017</a:t>
            </a:fld>
            <a:endParaRPr lang="en-US" dirty="0"/>
          </a:p>
        </p:txBody>
      </p:sp>
      <p:sp>
        <p:nvSpPr>
          <p:cNvPr id="4" name="Slide Image Placeholder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1023462" y="3372167"/>
            <a:ext cx="8187690" cy="3194685"/>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3103"/>
            <a:ext cx="4434998" cy="354965"/>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5797247" y="6743103"/>
            <a:ext cx="4434998" cy="354965"/>
          </a:xfrm>
          <a:prstGeom prst="rect">
            <a:avLst/>
          </a:prstGeom>
        </p:spPr>
        <p:txBody>
          <a:bodyPr vert="horz" lIns="99048" tIns="49524" rIns="99048" bIns="49524" rtlCol="0" anchor="b"/>
          <a:lstStyle>
            <a:lvl1pPr algn="r">
              <a:defRPr sz="1300"/>
            </a:lvl1pPr>
          </a:lstStyle>
          <a:p>
            <a:fld id="{61089E94-532B-494D-AD7A-712B16D9F5AA}" type="slidenum">
              <a:rPr lang="en-US" smtClean="0"/>
              <a:pPr/>
              <a:t>‹#›</a:t>
            </a:fld>
            <a:endParaRPr lang="en-US" dirty="0"/>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407789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21</a:t>
            </a:fld>
            <a:endParaRPr lang="en-US" dirty="0"/>
          </a:p>
        </p:txBody>
      </p:sp>
    </p:spTree>
    <p:extLst>
      <p:ext uri="{BB962C8B-B14F-4D97-AF65-F5344CB8AC3E}">
        <p14:creationId xmlns:p14="http://schemas.microsoft.com/office/powerpoint/2010/main" val="192940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24</a:t>
            </a:fld>
            <a:endParaRPr lang="en-US" dirty="0"/>
          </a:p>
        </p:txBody>
      </p:sp>
    </p:spTree>
    <p:extLst>
      <p:ext uri="{BB962C8B-B14F-4D97-AF65-F5344CB8AC3E}">
        <p14:creationId xmlns:p14="http://schemas.microsoft.com/office/powerpoint/2010/main" val="79076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25</a:t>
            </a:fld>
            <a:endParaRPr lang="en-US" dirty="0"/>
          </a:p>
        </p:txBody>
      </p:sp>
    </p:spTree>
    <p:extLst>
      <p:ext uri="{BB962C8B-B14F-4D97-AF65-F5344CB8AC3E}">
        <p14:creationId xmlns:p14="http://schemas.microsoft.com/office/powerpoint/2010/main" val="307372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28</a:t>
            </a:fld>
            <a:endParaRPr lang="en-US" dirty="0"/>
          </a:p>
        </p:txBody>
      </p:sp>
    </p:spTree>
    <p:extLst>
      <p:ext uri="{BB962C8B-B14F-4D97-AF65-F5344CB8AC3E}">
        <p14:creationId xmlns:p14="http://schemas.microsoft.com/office/powerpoint/2010/main" val="175491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30</a:t>
            </a:fld>
            <a:endParaRPr lang="en-US" dirty="0"/>
          </a:p>
        </p:txBody>
      </p:sp>
    </p:spTree>
    <p:extLst>
      <p:ext uri="{BB962C8B-B14F-4D97-AF65-F5344CB8AC3E}">
        <p14:creationId xmlns:p14="http://schemas.microsoft.com/office/powerpoint/2010/main" val="195874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33</a:t>
            </a:fld>
            <a:endParaRPr lang="en-US" dirty="0"/>
          </a:p>
        </p:txBody>
      </p:sp>
    </p:spTree>
    <p:extLst>
      <p:ext uri="{BB962C8B-B14F-4D97-AF65-F5344CB8AC3E}">
        <p14:creationId xmlns:p14="http://schemas.microsoft.com/office/powerpoint/2010/main" val="19280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34</a:t>
            </a:fld>
            <a:endParaRPr lang="en-US" dirty="0"/>
          </a:p>
        </p:txBody>
      </p:sp>
    </p:spTree>
    <p:extLst>
      <p:ext uri="{BB962C8B-B14F-4D97-AF65-F5344CB8AC3E}">
        <p14:creationId xmlns:p14="http://schemas.microsoft.com/office/powerpoint/2010/main" val="82615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35</a:t>
            </a:fld>
            <a:endParaRPr lang="en-US" dirty="0"/>
          </a:p>
        </p:txBody>
      </p:sp>
    </p:spTree>
    <p:extLst>
      <p:ext uri="{BB962C8B-B14F-4D97-AF65-F5344CB8AC3E}">
        <p14:creationId xmlns:p14="http://schemas.microsoft.com/office/powerpoint/2010/main" val="125477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36</a:t>
            </a:fld>
            <a:endParaRPr lang="en-US" dirty="0"/>
          </a:p>
        </p:txBody>
      </p:sp>
    </p:spTree>
    <p:extLst>
      <p:ext uri="{BB962C8B-B14F-4D97-AF65-F5344CB8AC3E}">
        <p14:creationId xmlns:p14="http://schemas.microsoft.com/office/powerpoint/2010/main" val="4294005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37</a:t>
            </a:fld>
            <a:endParaRPr lang="en-US"/>
          </a:p>
        </p:txBody>
      </p:sp>
    </p:spTree>
    <p:extLst>
      <p:ext uri="{BB962C8B-B14F-4D97-AF65-F5344CB8AC3E}">
        <p14:creationId xmlns:p14="http://schemas.microsoft.com/office/powerpoint/2010/main" val="161418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この画面が出ている間に</a:t>
            </a:r>
            <a:r>
              <a:rPr kumimoji="1" lang="ja-JP" altLang="en-US" b="1" dirty="0" smtClean="0">
                <a:solidFill>
                  <a:srgbClr val="C00000"/>
                </a:solidFill>
              </a:rPr>
              <a:t>クリック不可</a:t>
            </a:r>
            <a:endParaRPr kumimoji="1" lang="en-GB" b="1" dirty="0">
              <a:solidFill>
                <a:srgbClr val="C00000"/>
              </a:solidFill>
            </a:endParaRPr>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a:t>
            </a:fld>
            <a:endParaRPr lang="en-US" dirty="0"/>
          </a:p>
        </p:txBody>
      </p:sp>
    </p:spTree>
    <p:extLst>
      <p:ext uri="{BB962C8B-B14F-4D97-AF65-F5344CB8AC3E}">
        <p14:creationId xmlns:p14="http://schemas.microsoft.com/office/powerpoint/2010/main" val="284615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38</a:t>
            </a:fld>
            <a:endParaRPr lang="en-US" dirty="0"/>
          </a:p>
        </p:txBody>
      </p:sp>
    </p:spTree>
    <p:extLst>
      <p:ext uri="{BB962C8B-B14F-4D97-AF65-F5344CB8AC3E}">
        <p14:creationId xmlns:p14="http://schemas.microsoft.com/office/powerpoint/2010/main" val="321296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39</a:t>
            </a:fld>
            <a:endParaRPr lang="en-US" dirty="0"/>
          </a:p>
        </p:txBody>
      </p:sp>
    </p:spTree>
    <p:extLst>
      <p:ext uri="{BB962C8B-B14F-4D97-AF65-F5344CB8AC3E}">
        <p14:creationId xmlns:p14="http://schemas.microsoft.com/office/powerpoint/2010/main" val="4241720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40</a:t>
            </a:fld>
            <a:endParaRPr lang="en-US" dirty="0"/>
          </a:p>
        </p:txBody>
      </p:sp>
    </p:spTree>
    <p:extLst>
      <p:ext uri="{BB962C8B-B14F-4D97-AF65-F5344CB8AC3E}">
        <p14:creationId xmlns:p14="http://schemas.microsoft.com/office/powerpoint/2010/main" val="403624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かんとく</a:t>
            </a:r>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42</a:t>
            </a:fld>
            <a:endParaRPr lang="en-US" dirty="0"/>
          </a:p>
        </p:txBody>
      </p:sp>
    </p:spTree>
    <p:extLst>
      <p:ext uri="{BB962C8B-B14F-4D97-AF65-F5344CB8AC3E}">
        <p14:creationId xmlns:p14="http://schemas.microsoft.com/office/powerpoint/2010/main" val="1580987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46</a:t>
            </a:fld>
            <a:endParaRPr lang="en-US" dirty="0"/>
          </a:p>
        </p:txBody>
      </p:sp>
    </p:spTree>
    <p:extLst>
      <p:ext uri="{BB962C8B-B14F-4D97-AF65-F5344CB8AC3E}">
        <p14:creationId xmlns:p14="http://schemas.microsoft.com/office/powerpoint/2010/main" val="10091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53</a:t>
            </a:fld>
            <a:endParaRPr lang="en-US" dirty="0"/>
          </a:p>
        </p:txBody>
      </p:sp>
    </p:spTree>
    <p:extLst>
      <p:ext uri="{BB962C8B-B14F-4D97-AF65-F5344CB8AC3E}">
        <p14:creationId xmlns:p14="http://schemas.microsoft.com/office/powerpoint/2010/main" val="407940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89E94-532B-494D-AD7A-712B16D9F5A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24508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4</a:t>
            </a:fld>
            <a:endParaRPr lang="en-US"/>
          </a:p>
        </p:txBody>
      </p:sp>
    </p:spTree>
    <p:extLst>
      <p:ext uri="{BB962C8B-B14F-4D97-AF65-F5344CB8AC3E}">
        <p14:creationId xmlns:p14="http://schemas.microsoft.com/office/powerpoint/2010/main" val="15015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6</a:t>
            </a:fld>
            <a:endParaRPr lang="en-US"/>
          </a:p>
        </p:txBody>
      </p:sp>
    </p:spTree>
    <p:extLst>
      <p:ext uri="{BB962C8B-B14F-4D97-AF65-F5344CB8AC3E}">
        <p14:creationId xmlns:p14="http://schemas.microsoft.com/office/powerpoint/2010/main" val="311890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11</a:t>
            </a:fld>
            <a:endParaRPr lang="en-US" dirty="0"/>
          </a:p>
        </p:txBody>
      </p:sp>
    </p:spTree>
    <p:extLst>
      <p:ext uri="{BB962C8B-B14F-4D97-AF65-F5344CB8AC3E}">
        <p14:creationId xmlns:p14="http://schemas.microsoft.com/office/powerpoint/2010/main" val="153281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12</a:t>
            </a:fld>
            <a:endParaRPr lang="en-US" dirty="0"/>
          </a:p>
        </p:txBody>
      </p:sp>
    </p:spTree>
    <p:extLst>
      <p:ext uri="{BB962C8B-B14F-4D97-AF65-F5344CB8AC3E}">
        <p14:creationId xmlns:p14="http://schemas.microsoft.com/office/powerpoint/2010/main" val="103314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14</a:t>
            </a:fld>
            <a:endParaRPr lang="en-US" dirty="0"/>
          </a:p>
        </p:txBody>
      </p:sp>
    </p:spTree>
    <p:extLst>
      <p:ext uri="{BB962C8B-B14F-4D97-AF65-F5344CB8AC3E}">
        <p14:creationId xmlns:p14="http://schemas.microsoft.com/office/powerpoint/2010/main" val="267135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19</a:t>
            </a:fld>
            <a:endParaRPr lang="en-US" dirty="0"/>
          </a:p>
        </p:txBody>
      </p:sp>
    </p:spTree>
    <p:extLst>
      <p:ext uri="{BB962C8B-B14F-4D97-AF65-F5344CB8AC3E}">
        <p14:creationId xmlns:p14="http://schemas.microsoft.com/office/powerpoint/2010/main" val="217440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GB" dirty="0"/>
          </a:p>
        </p:txBody>
      </p:sp>
      <p:sp>
        <p:nvSpPr>
          <p:cNvPr id="4" name="スライド番号プレースホルダー 3"/>
          <p:cNvSpPr>
            <a:spLocks noGrp="1"/>
          </p:cNvSpPr>
          <p:nvPr>
            <p:ph type="sldNum" sz="quarter" idx="10"/>
          </p:nvPr>
        </p:nvSpPr>
        <p:spPr/>
        <p:txBody>
          <a:bodyPr/>
          <a:lstStyle/>
          <a:p>
            <a:fld id="{61089E94-532B-494D-AD7A-712B16D9F5AA}" type="slidenum">
              <a:rPr lang="en-US" smtClean="0"/>
              <a:pPr/>
              <a:t>20</a:t>
            </a:fld>
            <a:endParaRPr lang="en-US" dirty="0"/>
          </a:p>
        </p:txBody>
      </p:sp>
    </p:spTree>
    <p:extLst>
      <p:ext uri="{BB962C8B-B14F-4D97-AF65-F5344CB8AC3E}">
        <p14:creationId xmlns:p14="http://schemas.microsoft.com/office/powerpoint/2010/main" val="182172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680FEF-CAAF-4643-A189-417EED96DB55}" type="datetime1">
              <a:rPr lang="en-US" smtClean="0"/>
              <a:t>4/23/2017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7639C-FC4C-43D6-8024-5A98556C3FE2}" type="datetime1">
              <a:rPr lang="en-US" smtClean="0"/>
              <a:t>4/23/2017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0A5A4-5C08-4F5D-BBCD-5421D990AEC3}" type="datetime1">
              <a:rPr lang="en-US" smtClean="0"/>
              <a:t>4/23/2017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r">
              <a:defRPr sz="3800" baseline="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defRPr>
            </a:lvl1pPr>
          </a:lstStyle>
          <a:p>
            <a:r>
              <a:rPr lang="ja-JP" altLang="en-US" dirty="0" smtClean="0"/>
              <a:t>タイトル</a:t>
            </a:r>
            <a:endParaRPr lang="en-US" dirty="0"/>
          </a:p>
        </p:txBody>
      </p:sp>
      <p:sp>
        <p:nvSpPr>
          <p:cNvPr id="3" name="Content Placeholder 2"/>
          <p:cNvSpPr>
            <a:spLocks noGrp="1"/>
          </p:cNvSpPr>
          <p:nvPr>
            <p:ph idx="1" hasCustomPrompt="1"/>
          </p:nvPr>
        </p:nvSpPr>
        <p:spPr/>
        <p:txBody>
          <a:bodyPr/>
          <a:lstStyle>
            <a:lvl1pPr>
              <a:defRPr baseline="0">
                <a:solidFill>
                  <a:schemeClr val="accent1">
                    <a:lumMod val="50000"/>
                  </a:schemeClr>
                </a:solidFill>
                <a:latin typeface="Arial Narrow" panose="020B0606020202030204" pitchFamily="34" charset="0"/>
                <a:ea typeface="HGPｺﾞｼｯｸE" panose="020B0900000000000000" pitchFamily="50" charset="-128"/>
              </a:defRPr>
            </a:lvl1pPr>
            <a:lvl2pPr>
              <a:defRPr baseline="0">
                <a:latin typeface="Garamond" panose="02020404030301010803" pitchFamily="18" charset="0"/>
                <a:ea typeface="HGP明朝E" panose="02020900000000000000" pitchFamily="18" charset="-128"/>
              </a:defRPr>
            </a:lvl2pPr>
          </a:lstStyle>
          <a:p>
            <a:pPr lvl="0"/>
            <a:r>
              <a:rPr lang="en-US" dirty="0" smtClean="0"/>
              <a:t>edit Master text sty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FF144A-5EE9-4022-9941-57749F95FB9F}" type="datetime1">
              <a:rPr lang="en-US" smtClean="0"/>
              <a:t>4/23/2017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87C688-66B1-42E8-B221-CC35F46558B5}" type="datetime1">
              <a:rPr lang="en-US" smtClean="0"/>
              <a:t>4/23/2017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F3C330-4B44-4B65-B53B-B785B27A9099}" type="datetime1">
              <a:rPr lang="en-US" smtClean="0"/>
              <a:t>4/23/2017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AF083-A898-408B-A70F-CABFFC8E6E68}" type="datetime1">
              <a:rPr lang="en-US" smtClean="0"/>
              <a:t>4/23/2017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71016-B7CE-4312-A441-CB98E28DF987}" type="datetime1">
              <a:rPr lang="en-US" smtClean="0"/>
              <a:t>4/23/2017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6990B-E4D8-4C80-BC72-CF472E2C2154}" type="datetime1">
              <a:rPr lang="en-US" smtClean="0"/>
              <a:t>4/23/2017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195BF-6DAD-4DD0-8B15-0DDC10A4F4AF}" type="datetime1">
              <a:rPr lang="en-US" smtClean="0"/>
              <a:t>4/23/2017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B1340-E76E-4820-B686-B70D59F7DE79}" type="datetime1">
              <a:rPr lang="en-US" smtClean="0"/>
              <a:t>4/23/2017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3D8CC-9238-43EC-90BC-3277654887E4}" type="datetime1">
              <a:rPr lang="en-US" smtClean="0"/>
              <a:t>4/23/2017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unicef.org/publications/index_43110.html"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81000" y="2362200"/>
            <a:ext cx="8991600" cy="704850"/>
          </a:xfrm>
          <a:effectLst>
            <a:outerShdw dist="17961" dir="2700000" sx="1000" sy="1000" algn="ctr" rotWithShape="0">
              <a:schemeClr val="bg2"/>
            </a:outerShdw>
          </a:effectLst>
        </p:spPr>
        <p:txBody>
          <a:bodyPr>
            <a:normAutofit fontScale="90000"/>
          </a:bodyPr>
          <a:lstStyle/>
          <a:p>
            <a:pPr algn="r">
              <a:defRPr/>
            </a:pPr>
            <a:r>
              <a:rPr lang="en-US" sz="6700" dirty="0" smtClean="0">
                <a:solidFill>
                  <a:srgbClr val="FFFF66"/>
                </a:solidFill>
                <a:effectLst>
                  <a:outerShdw blurRad="38100" dist="38100" dir="2700000" algn="tl">
                    <a:srgbClr val="000000">
                      <a:alpha val="43137"/>
                    </a:srgbClr>
                  </a:outerShdw>
                </a:effectLst>
                <a:latin typeface="Rosewood Std Regular" panose="04090804040204020202" pitchFamily="82" charset="0"/>
              </a:rPr>
              <a:t/>
            </a:r>
            <a:br>
              <a:rPr lang="en-US" sz="6700" dirty="0" smtClean="0">
                <a:solidFill>
                  <a:srgbClr val="FFFF66"/>
                </a:solidFill>
                <a:effectLst>
                  <a:outerShdw blurRad="38100" dist="38100" dir="2700000" algn="tl">
                    <a:srgbClr val="000000">
                      <a:alpha val="43137"/>
                    </a:srgbClr>
                  </a:outerShdw>
                </a:effectLst>
                <a:latin typeface="Rosewood Std Regular" panose="04090804040204020202" pitchFamily="82" charset="0"/>
              </a:rPr>
            </a:br>
            <a:r>
              <a:rPr lang="ja-JP" altLang="en-US" sz="2200" b="1" dirty="0" smtClean="0">
                <a:solidFill>
                  <a:schemeClr val="bg1"/>
                </a:solidFill>
                <a:effectLst>
                  <a:outerShdw blurRad="38100" dist="38100" dir="2700000" algn="tl">
                    <a:srgbClr val="000000">
                      <a:alpha val="43137"/>
                    </a:srgbClr>
                  </a:outerShdw>
                </a:effectLst>
              </a:rPr>
              <a:t>児童相談所問題学習会</a:t>
            </a:r>
            <a:r>
              <a:rPr lang="en-US" altLang="ja-JP" sz="2200" b="1" dirty="0" smtClean="0">
                <a:solidFill>
                  <a:schemeClr val="bg1"/>
                </a:solidFill>
                <a:effectLst>
                  <a:outerShdw blurRad="38100" dist="38100" dir="2700000" algn="tl">
                    <a:srgbClr val="000000">
                      <a:alpha val="43137"/>
                    </a:srgbClr>
                  </a:outerShdw>
                </a:effectLst>
              </a:rPr>
              <a:t/>
            </a:r>
            <a:br>
              <a:rPr lang="en-US" altLang="ja-JP" sz="2200" b="1" dirty="0" smtClean="0">
                <a:solidFill>
                  <a:schemeClr val="bg1"/>
                </a:solidFill>
                <a:effectLst>
                  <a:outerShdw blurRad="38100" dist="38100" dir="2700000" algn="tl">
                    <a:srgbClr val="000000">
                      <a:alpha val="43137"/>
                    </a:srgbClr>
                  </a:outerShdw>
                </a:effectLst>
              </a:rPr>
            </a:br>
            <a:r>
              <a:rPr lang="en-US" altLang="ja-JP" sz="2200" b="1" dirty="0" smtClean="0">
                <a:solidFill>
                  <a:schemeClr val="bg1"/>
                </a:solidFill>
                <a:effectLst>
                  <a:outerShdw blurRad="38100" dist="38100" dir="2700000" algn="tl">
                    <a:srgbClr val="000000">
                      <a:alpha val="43137"/>
                    </a:srgbClr>
                  </a:outerShdw>
                </a:effectLst>
              </a:rPr>
              <a:t>2017</a:t>
            </a:r>
            <a:r>
              <a:rPr lang="ja-JP" altLang="en-US" sz="2200" b="1" dirty="0" smtClean="0">
                <a:solidFill>
                  <a:schemeClr val="bg1"/>
                </a:solidFill>
                <a:effectLst>
                  <a:outerShdw blurRad="38100" dist="38100" dir="2700000" algn="tl">
                    <a:srgbClr val="000000">
                      <a:alpha val="43137"/>
                    </a:srgbClr>
                  </a:outerShdw>
                </a:effectLst>
              </a:rPr>
              <a:t>年</a:t>
            </a:r>
            <a:r>
              <a:rPr lang="en-US" altLang="ja-JP" sz="2200" b="1" dirty="0">
                <a:solidFill>
                  <a:schemeClr val="bg1"/>
                </a:solidFill>
                <a:effectLst>
                  <a:outerShdw blurRad="38100" dist="38100" dir="2700000" algn="tl">
                    <a:srgbClr val="000000">
                      <a:alpha val="43137"/>
                    </a:srgbClr>
                  </a:outerShdw>
                </a:effectLst>
              </a:rPr>
              <a:t>4</a:t>
            </a:r>
            <a:r>
              <a:rPr lang="ja-JP" altLang="en-US" sz="2200" b="1" dirty="0" smtClean="0">
                <a:solidFill>
                  <a:schemeClr val="bg1"/>
                </a:solidFill>
                <a:effectLst>
                  <a:outerShdw blurRad="38100" dist="38100" dir="2700000" algn="tl">
                    <a:srgbClr val="000000">
                      <a:alpha val="43137"/>
                    </a:srgbClr>
                  </a:outerShdw>
                </a:effectLst>
              </a:rPr>
              <a:t>月</a:t>
            </a:r>
            <a:r>
              <a:rPr lang="en-US" altLang="ja-JP" sz="2200" b="1" dirty="0" smtClean="0">
                <a:solidFill>
                  <a:schemeClr val="bg1"/>
                </a:solidFill>
                <a:effectLst>
                  <a:outerShdw blurRad="38100" dist="38100" dir="2700000" algn="tl">
                    <a:srgbClr val="000000">
                      <a:alpha val="43137"/>
                    </a:srgbClr>
                  </a:outerShdw>
                </a:effectLst>
              </a:rPr>
              <a:t>23</a:t>
            </a:r>
            <a:r>
              <a:rPr lang="ja-JP" altLang="en-US" sz="2200" b="1" dirty="0" smtClean="0">
                <a:solidFill>
                  <a:schemeClr val="bg1"/>
                </a:solidFill>
                <a:effectLst>
                  <a:outerShdw blurRad="38100" dist="38100" dir="2700000" algn="tl">
                    <a:srgbClr val="000000">
                      <a:alpha val="43137"/>
                    </a:srgbClr>
                  </a:outerShdw>
                </a:effectLst>
              </a:rPr>
              <a:t>日（日曜日）</a:t>
            </a:r>
            <a:r>
              <a:rPr lang="en-US" altLang="ja-JP" sz="2200" b="1" dirty="0" smtClean="0">
                <a:solidFill>
                  <a:schemeClr val="bg1"/>
                </a:solidFill>
                <a:effectLst>
                  <a:outerShdw blurRad="38100" dist="38100" dir="2700000" algn="tl">
                    <a:srgbClr val="000000">
                      <a:alpha val="43137"/>
                    </a:srgbClr>
                  </a:outerShdw>
                </a:effectLst>
              </a:rPr>
              <a:t/>
            </a:r>
            <a:br>
              <a:rPr lang="en-US" altLang="ja-JP" sz="2200" b="1" dirty="0" smtClean="0">
                <a:solidFill>
                  <a:schemeClr val="bg1"/>
                </a:solidFill>
                <a:effectLst>
                  <a:outerShdw blurRad="38100" dist="38100" dir="2700000" algn="tl">
                    <a:srgbClr val="000000">
                      <a:alpha val="43137"/>
                    </a:srgbClr>
                  </a:outerShdw>
                </a:effectLst>
              </a:rPr>
            </a:br>
            <a:r>
              <a:rPr lang="ja-JP" altLang="en-US" sz="2200" dirty="0" smtClean="0">
                <a:solidFill>
                  <a:schemeClr val="bg1"/>
                </a:solidFill>
                <a:effectLst>
                  <a:outerShdw blurRad="38100" dist="38100" dir="2700000" algn="tl">
                    <a:srgbClr val="000000">
                      <a:alpha val="43137"/>
                    </a:srgbClr>
                  </a:outerShdw>
                </a:effectLst>
              </a:rPr>
              <a:t>＠明治大学リバティタワー</a:t>
            </a:r>
            <a:r>
              <a:rPr lang="en-US" altLang="ja-JP" sz="2200" dirty="0">
                <a:solidFill>
                  <a:schemeClr val="bg1"/>
                </a:solidFill>
                <a:effectLst>
                  <a:outerShdw blurRad="38100" dist="38100" dir="2700000" algn="tl">
                    <a:srgbClr val="000000">
                      <a:alpha val="43137"/>
                    </a:srgbClr>
                  </a:outerShdw>
                </a:effectLst>
              </a:rPr>
              <a:t/>
            </a:r>
            <a:br>
              <a:rPr lang="en-US" altLang="ja-JP" sz="2200" dirty="0">
                <a:solidFill>
                  <a:schemeClr val="bg1"/>
                </a:solidFill>
                <a:effectLst>
                  <a:outerShdw blurRad="38100" dist="38100" dir="2700000" algn="tl">
                    <a:srgbClr val="000000">
                      <a:alpha val="43137"/>
                    </a:srgbClr>
                  </a:outerShdw>
                </a:effectLst>
              </a:rPr>
            </a:br>
            <a:r>
              <a:rPr lang="en-US" sz="2700" dirty="0">
                <a:solidFill>
                  <a:srgbClr val="FFFF66"/>
                </a:solidFill>
                <a:effectLst>
                  <a:outerShdw blurRad="38100" dist="38100" dir="2700000" algn="tl">
                    <a:srgbClr val="000000">
                      <a:alpha val="43137"/>
                    </a:srgbClr>
                  </a:outerShdw>
                </a:effectLst>
                <a:latin typeface="Rosewood Std Regular" panose="04090804040204020202" pitchFamily="82" charset="0"/>
              </a:rPr>
              <a:t/>
            </a:r>
            <a:br>
              <a:rPr lang="en-US" sz="2700" dirty="0">
                <a:solidFill>
                  <a:srgbClr val="FFFF66"/>
                </a:solidFill>
                <a:effectLst>
                  <a:outerShdw blurRad="38100" dist="38100" dir="2700000" algn="tl">
                    <a:srgbClr val="000000">
                      <a:alpha val="43137"/>
                    </a:srgbClr>
                  </a:outerShdw>
                </a:effectLst>
                <a:latin typeface="Rosewood Std Regular" panose="04090804040204020202" pitchFamily="82" charset="0"/>
              </a:rPr>
            </a:br>
            <a:r>
              <a:rPr lang="ja-JP" altLang="en-US" sz="4900" dirty="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児童相談所に</a:t>
            </a:r>
            <a:r>
              <a:rPr lang="ja-JP" altLang="en-US" sz="4900" dirty="0" smtClean="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よる</a:t>
            </a:r>
            <a:r>
              <a:rPr lang="en-US" altLang="ja-JP" sz="4900" dirty="0" smtClean="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
            </a:r>
            <a:br>
              <a:rPr lang="en-US" altLang="ja-JP" sz="4900" dirty="0" smtClean="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br>
            <a:r>
              <a:rPr lang="ja-JP" altLang="en-US" sz="4900" dirty="0" smtClean="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人権</a:t>
            </a:r>
            <a:r>
              <a:rPr lang="ja-JP" altLang="en-US" sz="4900" dirty="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侵害と家族破壊</a:t>
            </a:r>
            <a:br>
              <a:rPr lang="ja-JP" altLang="en-US" sz="4900" dirty="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br>
            <a:r>
              <a:rPr lang="ja-JP" altLang="en-US" sz="4000" dirty="0" smtClean="0">
                <a:solidFill>
                  <a:srgbClr val="FFFF66"/>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　　</a:t>
            </a:r>
            <a:r>
              <a:rPr lang="ja-JP" altLang="en-US" sz="2700" dirty="0" smtClean="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a:t>
            </a:r>
            <a:r>
              <a:rPr lang="ja-JP" altLang="en-US" sz="2700" dirty="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t>子どもの権利条約の立場から児童相談所を検証する～</a:t>
            </a:r>
            <a:br>
              <a:rPr lang="ja-JP" altLang="en-US" sz="2700" dirty="0">
                <a:solidFill>
                  <a:srgbClr val="FFC000"/>
                </a:solidFill>
                <a:effectLst>
                  <a:outerShdw blurRad="38100" dist="38100" dir="2700000" algn="tl">
                    <a:srgbClr val="000000">
                      <a:alpha val="43137"/>
                    </a:srgbClr>
                  </a:outerShdw>
                </a:effectLst>
                <a:latin typeface="HG明朝E" panose="02020909000000000000" pitchFamily="17" charset="-128"/>
                <a:ea typeface="HG明朝E" panose="02020909000000000000" pitchFamily="17" charset="-128"/>
              </a:rPr>
            </a:br>
            <a:r>
              <a:rPr lang="en-US" sz="4000" dirty="0" smtClean="0">
                <a:solidFill>
                  <a:srgbClr val="FFC000"/>
                </a:solidFill>
                <a:latin typeface="HG明朝E" panose="02020909000000000000" pitchFamily="17" charset="-128"/>
                <a:ea typeface="HG明朝E" panose="02020909000000000000" pitchFamily="17" charset="-128"/>
              </a:rPr>
              <a:t/>
            </a:r>
            <a:br>
              <a:rPr lang="en-US" sz="4000" dirty="0" smtClean="0">
                <a:solidFill>
                  <a:srgbClr val="FFC000"/>
                </a:solidFill>
                <a:latin typeface="HG明朝E" panose="02020909000000000000" pitchFamily="17" charset="-128"/>
                <a:ea typeface="HG明朝E" panose="02020909000000000000" pitchFamily="17" charset="-128"/>
              </a:rPr>
            </a:br>
            <a:r>
              <a:rPr lang="en-US" sz="2200" dirty="0">
                <a:solidFill>
                  <a:schemeClr val="bg1"/>
                </a:solidFill>
                <a:latin typeface="HG明朝E" panose="02020909000000000000" pitchFamily="17" charset="-128"/>
                <a:ea typeface="HG明朝E" panose="02020909000000000000" pitchFamily="17" charset="-128"/>
              </a:rPr>
              <a:t/>
            </a:r>
            <a:br>
              <a:rPr lang="en-US" sz="2200" dirty="0">
                <a:solidFill>
                  <a:schemeClr val="bg1"/>
                </a:solidFill>
                <a:latin typeface="HG明朝E" panose="02020909000000000000" pitchFamily="17" charset="-128"/>
                <a:ea typeface="HG明朝E" panose="02020909000000000000" pitchFamily="17" charset="-128"/>
              </a:rPr>
            </a:br>
            <a:r>
              <a:rPr lang="en-US" sz="2000" dirty="0" smtClean="0">
                <a:solidFill>
                  <a:schemeClr val="bg1"/>
                </a:solidFill>
                <a:latin typeface="HG明朝E" panose="02020909000000000000" pitchFamily="17" charset="-128"/>
                <a:ea typeface="HG明朝E" panose="02020909000000000000" pitchFamily="17" charset="-128"/>
              </a:rPr>
              <a:t>©</a:t>
            </a:r>
            <a:r>
              <a:rPr lang="ja-JP" altLang="en-US" sz="2000" dirty="0" smtClean="0">
                <a:solidFill>
                  <a:schemeClr val="bg1"/>
                </a:solidFill>
                <a:latin typeface="HG明朝E" panose="02020909000000000000" pitchFamily="17" charset="-128"/>
                <a:ea typeface="HG明朝E" panose="02020909000000000000" pitchFamily="17" charset="-128"/>
              </a:rPr>
              <a:t> </a:t>
            </a:r>
            <a:r>
              <a:rPr lang="ja-JP" altLang="en-US" sz="3600" dirty="0" smtClean="0">
                <a:solidFill>
                  <a:schemeClr val="bg1"/>
                </a:solidFill>
              </a:rPr>
              <a:t>水岡不二雄</a:t>
            </a:r>
            <a:r>
              <a:rPr lang="en-US" altLang="ja-JP" sz="3600" dirty="0" smtClean="0">
                <a:solidFill>
                  <a:schemeClr val="bg1"/>
                </a:solidFill>
              </a:rPr>
              <a:t/>
            </a:r>
            <a:br>
              <a:rPr lang="en-US" altLang="ja-JP" sz="3600" dirty="0" smtClean="0">
                <a:solidFill>
                  <a:schemeClr val="bg1"/>
                </a:solidFill>
              </a:rPr>
            </a:br>
            <a:r>
              <a:rPr lang="en-US" altLang="ja-JP" sz="2200" dirty="0" smtClean="0">
                <a:solidFill>
                  <a:schemeClr val="bg1"/>
                </a:solidFill>
              </a:rPr>
              <a:t>(</a:t>
            </a:r>
            <a:r>
              <a:rPr lang="ja-JP" altLang="en-US" sz="2200" dirty="0" smtClean="0">
                <a:solidFill>
                  <a:schemeClr val="bg1"/>
                </a:solidFill>
              </a:rPr>
              <a:t>一橋大学名誉教授</a:t>
            </a:r>
            <a:r>
              <a:rPr lang="en-US" altLang="ja-JP" sz="2200" dirty="0" smtClean="0">
                <a:solidFill>
                  <a:schemeClr val="bg1"/>
                </a:solidFill>
              </a:rPr>
              <a:t>)</a:t>
            </a:r>
            <a:endParaRPr lang="en-US" sz="2200" dirty="0">
              <a:solidFill>
                <a:srgbClr val="FFFF00"/>
              </a:solidFill>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2514600" y="2362200"/>
            <a:ext cx="5562600" cy="358051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bg1">
                <a:lumMod val="50000"/>
              </a:schemeClr>
            </a:solidFill>
            <a:prstDash val="solid"/>
          </a:ln>
          <a:effectLst/>
        </p:spPr>
        <p:txBody>
          <a:bodyPr rtlCol="0" anchor="ctr"/>
          <a:lstStyle/>
          <a:p>
            <a:pPr algn="ctr">
              <a:defRPr/>
            </a:pPr>
            <a:r>
              <a:rPr lang="en-US" kern="0" dirty="0" smtClean="0">
                <a:solidFill>
                  <a:sysClr val="window" lastClr="FFFFFF"/>
                </a:solidFill>
                <a:latin typeface="Arial" pitchFamily="34" charset="0"/>
                <a:cs typeface="Arial" pitchFamily="34" charset="0"/>
              </a:rPr>
              <a:t> </a:t>
            </a:r>
            <a:endParaRPr lang="en-US" kern="0" dirty="0">
              <a:solidFill>
                <a:sysClr val="window" lastClr="FFFFFF"/>
              </a:solidFill>
              <a:latin typeface="Arial" pitchFamily="34" charset="0"/>
              <a:cs typeface="Arial" pitchFamily="34" charset="0"/>
            </a:endParaRPr>
          </a:p>
        </p:txBody>
      </p:sp>
      <p:sp>
        <p:nvSpPr>
          <p:cNvPr id="23" name="TextBox 22"/>
          <p:cNvSpPr txBox="1"/>
          <p:nvPr/>
        </p:nvSpPr>
        <p:spPr>
          <a:xfrm>
            <a:off x="3886200" y="3251775"/>
            <a:ext cx="3733800" cy="2215991"/>
          </a:xfrm>
          <a:prstGeom prst="rect">
            <a:avLst/>
          </a:prstGeom>
          <a:noFill/>
        </p:spPr>
        <p:txBody>
          <a:bodyPr wrap="square" rtlCol="0">
            <a:spAutoFit/>
          </a:bodyPr>
          <a:lstStyle/>
          <a:p>
            <a:endParaRPr lang="en-US" sz="2300" b="1" dirty="0" smtClean="0">
              <a:solidFill>
                <a:srgbClr val="262626"/>
              </a:solidFill>
              <a:latin typeface="Arial" pitchFamily="34" charset="0"/>
              <a:cs typeface="Arial" pitchFamily="34" charset="0"/>
            </a:endParaRPr>
          </a:p>
          <a:p>
            <a:r>
              <a:rPr lang="ja-JP" altLang="en-US" sz="2300" b="1" dirty="0" smtClean="0">
                <a:solidFill>
                  <a:srgbClr val="262626"/>
                </a:solidFill>
                <a:latin typeface="Arial" pitchFamily="34" charset="0"/>
                <a:cs typeface="Arial" pitchFamily="34" charset="0"/>
              </a:rPr>
              <a:t>「児童虐待」を口実に血税から財政資金を吸い取って、子供と家族の人権の犠牲の下に自己を維持する、厚労省・児相・そして児童養護施設</a:t>
            </a:r>
            <a:endParaRPr lang="en-US" sz="2300" b="1" dirty="0" smtClean="0">
              <a:solidFill>
                <a:srgbClr val="262626"/>
              </a:solidFill>
              <a:latin typeface="Arial" pitchFamily="34" charset="0"/>
              <a:cs typeface="Arial" pitchFamily="34" charset="0"/>
            </a:endParaRPr>
          </a:p>
        </p:txBody>
      </p:sp>
      <p:sp>
        <p:nvSpPr>
          <p:cNvPr id="32" name="Rectangle 31"/>
          <p:cNvSpPr/>
          <p:nvPr/>
        </p:nvSpPr>
        <p:spPr>
          <a:xfrm>
            <a:off x="914400" y="2362200"/>
            <a:ext cx="1192576"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algn="ctr">
              <a:defRPr/>
            </a:pPr>
            <a:r>
              <a:rPr lang="ja-JP" altLang="en-US" sz="2400" b="1" kern="0" dirty="0" smtClean="0">
                <a:solidFill>
                  <a:sysClr val="window" lastClr="FFFFFF"/>
                </a:solidFill>
                <a:effectLst>
                  <a:outerShdw blurRad="38100" dist="38100" dir="2700000" algn="tl">
                    <a:srgbClr val="000000">
                      <a:alpha val="43137"/>
                    </a:srgbClr>
                  </a:outerShdw>
                </a:effectLst>
                <a:latin typeface="Arial" pitchFamily="34" charset="0"/>
                <a:cs typeface="Arial" pitchFamily="34" charset="0"/>
              </a:rPr>
              <a:t>第２部</a:t>
            </a:r>
            <a:endParaRPr lang="en-US" sz="2400" b="1" kern="0" dirty="0">
              <a:solidFill>
                <a:sysClr val="window" lastClr="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solidFill>
                  <a:srgbClr val="262626">
                    <a:tint val="75000"/>
                  </a:srgbClr>
                </a:solidFill>
              </a:rPr>
              <a:pPr/>
              <a:t>10</a:t>
            </a:fld>
            <a:endParaRPr lang="en-US">
              <a:solidFill>
                <a:srgbClr val="262626">
                  <a:tint val="75000"/>
                </a:srgbClr>
              </a:solidFill>
            </a:endParaRPr>
          </a:p>
        </p:txBody>
      </p:sp>
      <p:sp>
        <p:nvSpPr>
          <p:cNvPr id="3" name="テキスト ボックス 2"/>
          <p:cNvSpPr txBox="1"/>
          <p:nvPr/>
        </p:nvSpPr>
        <p:spPr>
          <a:xfrm>
            <a:off x="2971800" y="2514600"/>
            <a:ext cx="4267200" cy="584775"/>
          </a:xfrm>
          <a:prstGeom prst="rect">
            <a:avLst/>
          </a:prstGeom>
          <a:noFill/>
        </p:spPr>
        <p:txBody>
          <a:bodyPr wrap="square" rtlCol="0">
            <a:spAutoFit/>
          </a:bodyPr>
          <a:lstStyle/>
          <a:p>
            <a:r>
              <a:rPr lang="ja-JP" altLang="en-US"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児虐利権の構造</a:t>
            </a:r>
            <a:endParaRPr lang="en-US" altLang="ja-JP" sz="3200" dirty="0">
              <a:solidFill>
                <a:srgbClr val="FFFF66"/>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06457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smtClean="0">
                <a:solidFill>
                  <a:srgbClr val="FFFF00"/>
                </a:solidFill>
              </a:rPr>
              <a:t>児</a:t>
            </a:r>
            <a:r>
              <a:rPr kumimoji="1" lang="ja-JP" altLang="en-US" dirty="0">
                <a:solidFill>
                  <a:srgbClr val="FFFF00"/>
                </a:solidFill>
              </a:rPr>
              <a:t>虐</a:t>
            </a:r>
            <a:r>
              <a:rPr kumimoji="1" lang="ja-JP" altLang="en-US" dirty="0" smtClean="0">
                <a:solidFill>
                  <a:srgbClr val="FFFF00"/>
                </a:solidFill>
              </a:rPr>
              <a:t>利権による、関係者の経済的利益</a:t>
            </a:r>
            <a:endParaRPr kumimoji="1" lang="en-GB" dirty="0">
              <a:solidFill>
                <a:srgbClr val="FFFF00"/>
              </a:solidFill>
            </a:endParaRPr>
          </a:p>
        </p:txBody>
      </p:sp>
      <p:sp>
        <p:nvSpPr>
          <p:cNvPr id="3" name="コンテンツ プレースホルダー 2"/>
          <p:cNvSpPr>
            <a:spLocks noGrp="1"/>
          </p:cNvSpPr>
          <p:nvPr>
            <p:ph idx="1"/>
          </p:nvPr>
        </p:nvSpPr>
        <p:spPr>
          <a:xfrm>
            <a:off x="480646" y="1830387"/>
            <a:ext cx="8229600" cy="4525963"/>
          </a:xfrm>
        </p:spPr>
        <p:txBody>
          <a:bodyPr>
            <a:normAutofit fontScale="55000" lnSpcReduction="20000"/>
          </a:bodyPr>
          <a:lstStyle/>
          <a:p>
            <a:r>
              <a:rPr kumimoji="1" lang="ja-JP" altLang="en-US" dirty="0" smtClean="0">
                <a:latin typeface="HGｺﾞｼｯｸM" panose="020B0609000000000000" pitchFamily="49" charset="-128"/>
                <a:ea typeface="HGｺﾞｼｯｸM" panose="020B0609000000000000" pitchFamily="49" charset="-128"/>
              </a:rPr>
              <a:t>「</a:t>
            </a:r>
            <a:r>
              <a:rPr kumimoji="1" lang="ja-JP" altLang="en-US" dirty="0" smtClean="0">
                <a:solidFill>
                  <a:srgbClr val="C00000"/>
                </a:solidFill>
                <a:latin typeface="HGP創英角ｺﾞｼｯｸUB" panose="020B0900000000000000" pitchFamily="50" charset="-128"/>
                <a:ea typeface="HGP創英角ｺﾞｼｯｸUB" panose="020B0900000000000000" pitchFamily="50" charset="-128"/>
              </a:rPr>
              <a:t>保護単価</a:t>
            </a:r>
            <a:r>
              <a:rPr kumimoji="1" lang="ja-JP" altLang="en-US" dirty="0" smtClean="0">
                <a:latin typeface="HGｺﾞｼｯｸM" panose="020B0609000000000000" pitchFamily="49" charset="-128"/>
                <a:ea typeface="HGｺﾞｼｯｸM" panose="020B0609000000000000" pitchFamily="49" charset="-128"/>
              </a:rPr>
              <a:t>」：「措置</a:t>
            </a:r>
            <a:r>
              <a:rPr kumimoji="1" lang="ja-JP" altLang="en-US" dirty="0">
                <a:latin typeface="HGｺﾞｼｯｸM" panose="020B0609000000000000" pitchFamily="49" charset="-128"/>
                <a:ea typeface="HGｺﾞｼｯｸM" panose="020B0609000000000000" pitchFamily="49" charset="-128"/>
              </a:rPr>
              <a:t>児童等の１人当たりの事務費及び事業費の月額</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一時</a:t>
            </a:r>
            <a:r>
              <a:rPr kumimoji="1" lang="ja-JP" altLang="en-US" dirty="0" smtClean="0">
                <a:latin typeface="HGｺﾞｼｯｸM" panose="020B0609000000000000" pitchFamily="49" charset="-128"/>
                <a:ea typeface="HGｺﾞｼｯｸM" panose="020B0609000000000000" pitchFamily="49" charset="-128"/>
              </a:rPr>
              <a:t>保護所に</a:t>
            </a:r>
            <a:r>
              <a:rPr kumimoji="1" lang="ja-JP" altLang="en-US" dirty="0">
                <a:latin typeface="HGｺﾞｼｯｸM" panose="020B0609000000000000" pitchFamily="49" charset="-128"/>
                <a:ea typeface="HGｺﾞｼｯｸM" panose="020B0609000000000000" pitchFamily="49" charset="-128"/>
              </a:rPr>
              <a:t>あっては、その一時保護所の運営に必要な事務費及び事業費の年額</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その他の単価</a:t>
            </a:r>
            <a:r>
              <a:rPr kumimoji="1" lang="ja-JP" altLang="en-US" dirty="0" smtClean="0">
                <a:latin typeface="HGｺﾞｼｯｸM" panose="020B0609000000000000" pitchFamily="49" charset="-128"/>
                <a:ea typeface="HGｺﾞｼｯｸM" panose="020B0609000000000000" pitchFamily="49" charset="-128"/>
              </a:rPr>
              <a:t>」。拘禁中の子供</a:t>
            </a:r>
            <a:r>
              <a:rPr kumimoji="1" lang="en-US" altLang="ja-JP" dirty="0" smtClean="0">
                <a:latin typeface="HGｺﾞｼｯｸM" panose="020B0609000000000000" pitchFamily="49" charset="-128"/>
                <a:ea typeface="HGｺﾞｼｯｸM" panose="020B0609000000000000" pitchFamily="49" charset="-128"/>
              </a:rPr>
              <a:t>1</a:t>
            </a:r>
            <a:r>
              <a:rPr kumimoji="1" lang="ja-JP" altLang="en-US" dirty="0" smtClean="0">
                <a:latin typeface="HGｺﾞｼｯｸM" panose="020B0609000000000000" pitchFamily="49" charset="-128"/>
                <a:ea typeface="HGｺﾞｼｯｸM" panose="020B0609000000000000" pitchFamily="49" charset="-128"/>
              </a:rPr>
              <a:t>人あたり約</a:t>
            </a:r>
            <a:r>
              <a:rPr kumimoji="1" lang="en-US" altLang="ja-JP" dirty="0" smtClean="0">
                <a:latin typeface="HGｺﾞｼｯｸM" panose="020B0609000000000000" pitchFamily="49" charset="-128"/>
                <a:ea typeface="HGｺﾞｼｯｸM" panose="020B0609000000000000" pitchFamily="49" charset="-128"/>
              </a:rPr>
              <a:t>35</a:t>
            </a:r>
            <a:r>
              <a:rPr kumimoji="1" lang="ja-JP" altLang="en-US" dirty="0" smtClean="0">
                <a:latin typeface="HGｺﾞｼｯｸM" panose="020B0609000000000000" pitchFamily="49" charset="-128"/>
                <a:ea typeface="HGｺﾞｼｯｸM" panose="020B0609000000000000" pitchFamily="49" charset="-128"/>
              </a:rPr>
              <a:t>万円</a:t>
            </a:r>
            <a:r>
              <a:rPr kumimoji="1" lang="en-US" altLang="ja-JP" dirty="0" smtClean="0">
                <a:latin typeface="HGｺﾞｼｯｸM" panose="020B0609000000000000" pitchFamily="49" charset="-128"/>
                <a:ea typeface="HGｺﾞｼｯｸM" panose="020B0609000000000000" pitchFamily="49" charset="-128"/>
              </a:rPr>
              <a:t>/</a:t>
            </a:r>
            <a:r>
              <a:rPr kumimoji="1" lang="ja-JP" altLang="en-US" dirty="0" smtClean="0">
                <a:latin typeface="HGｺﾞｼｯｸM" panose="020B0609000000000000" pitchFamily="49" charset="-128"/>
                <a:ea typeface="HGｺﾞｼｯｸM" panose="020B0609000000000000" pitchFamily="49" charset="-128"/>
              </a:rPr>
              <a:t>月</a:t>
            </a:r>
            <a:r>
              <a:rPr kumimoji="1" lang="ja-JP" altLang="en-US" dirty="0">
                <a:latin typeface="HGｺﾞｼｯｸM" panose="020B0609000000000000" pitchFamily="49" charset="-128"/>
                <a:ea typeface="HGｺﾞｼｯｸM" panose="020B0609000000000000" pitchFamily="49" charset="-128"/>
              </a:rPr>
              <a:t>。</a:t>
            </a:r>
            <a:r>
              <a:rPr kumimoji="1" lang="ja-JP" altLang="en-US" dirty="0" smtClean="0">
                <a:latin typeface="HGｺﾞｼｯｸM" panose="020B0609000000000000" pitchFamily="49" charset="-128"/>
                <a:ea typeface="HGｺﾞｼｯｸM" panose="020B0609000000000000" pitchFamily="49" charset="-128"/>
              </a:rPr>
              <a:t>（厚労省「児童</a:t>
            </a:r>
            <a:r>
              <a:rPr kumimoji="1" lang="ja-JP" altLang="en-US" dirty="0">
                <a:latin typeface="HGｺﾞｼｯｸM" panose="020B0609000000000000" pitchFamily="49" charset="-128"/>
                <a:ea typeface="HGｺﾞｼｯｸM" panose="020B0609000000000000" pitchFamily="49" charset="-128"/>
              </a:rPr>
              <a:t>福祉法による児童入所施設措置費等国庫負担金に</a:t>
            </a:r>
            <a:r>
              <a:rPr kumimoji="1" lang="ja-JP" altLang="en-US" dirty="0" smtClean="0">
                <a:latin typeface="HGｺﾞｼｯｸM" panose="020B0609000000000000" pitchFamily="49" charset="-128"/>
                <a:ea typeface="HGｺﾞｼｯｸM" panose="020B0609000000000000" pitchFamily="49" charset="-128"/>
              </a:rPr>
              <a:t>ついて」</a:t>
            </a:r>
            <a:r>
              <a:rPr kumimoji="1" lang="en-US" altLang="ja-JP" dirty="0" smtClean="0">
                <a:latin typeface="HGｺﾞｼｯｸM" panose="020B0609000000000000" pitchFamily="49" charset="-128"/>
                <a:ea typeface="HGｺﾞｼｯｸM" panose="020B0609000000000000" pitchFamily="49" charset="-128"/>
              </a:rPr>
              <a:t>,</a:t>
            </a:r>
            <a:r>
              <a:rPr kumimoji="1" lang="zh-CN" altLang="en-US" dirty="0">
                <a:latin typeface="HGｺﾞｼｯｸM" panose="020B0609000000000000" pitchFamily="49" charset="-128"/>
                <a:ea typeface="HGｺﾞｼｯｸM" panose="020B0609000000000000" pitchFamily="49" charset="-128"/>
              </a:rPr>
              <a:t> </a:t>
            </a:r>
            <a:r>
              <a:rPr kumimoji="1" lang="ja-JP" altLang="en-US" dirty="0" smtClean="0">
                <a:latin typeface="HGｺﾞｼｯｸM" panose="020B0609000000000000" pitchFamily="49" charset="-128"/>
                <a:ea typeface="HGｺﾞｼｯｸM" panose="020B0609000000000000" pitchFamily="49" charset="-128"/>
              </a:rPr>
              <a:t>最終改正　</a:t>
            </a:r>
            <a:r>
              <a:rPr kumimoji="1" lang="en-US" altLang="ja-JP" dirty="0" smtClean="0">
                <a:latin typeface="HGｺﾞｼｯｸM" panose="020B0609000000000000" pitchFamily="49" charset="-128"/>
                <a:ea typeface="HGｺﾞｼｯｸM" panose="020B0609000000000000" pitchFamily="49" charset="-128"/>
              </a:rPr>
              <a:t>2014</a:t>
            </a:r>
            <a:r>
              <a:rPr kumimoji="1" lang="zh-CN" altLang="en-US" dirty="0" smtClean="0">
                <a:latin typeface="HGｺﾞｼｯｸM" panose="020B0609000000000000" pitchFamily="49" charset="-128"/>
                <a:ea typeface="HGｺﾞｼｯｸM" panose="020B0609000000000000" pitchFamily="49" charset="-128"/>
              </a:rPr>
              <a:t>年</a:t>
            </a:r>
            <a:r>
              <a:rPr kumimoji="1" lang="zh-CN" altLang="en-US" dirty="0">
                <a:latin typeface="HGｺﾞｼｯｸM" panose="020B0609000000000000" pitchFamily="49" charset="-128"/>
                <a:ea typeface="HGｺﾞｼｯｸM" panose="020B0609000000000000" pitchFamily="49" charset="-128"/>
              </a:rPr>
              <a:t>５月</a:t>
            </a:r>
            <a:r>
              <a:rPr kumimoji="1" lang="en-US" altLang="zh-CN" dirty="0" smtClean="0">
                <a:latin typeface="HGｺﾞｼｯｸM" panose="020B0609000000000000" pitchFamily="49" charset="-128"/>
                <a:ea typeface="HGｺﾞｼｯｸM" panose="020B0609000000000000" pitchFamily="49" charset="-128"/>
              </a:rPr>
              <a:t>14</a:t>
            </a:r>
            <a:r>
              <a:rPr kumimoji="1" lang="zh-CN" altLang="en-US" dirty="0" smtClean="0">
                <a:latin typeface="HGｺﾞｼｯｸM" panose="020B0609000000000000" pitchFamily="49" charset="-128"/>
                <a:ea typeface="HGｺﾞｼｯｸM" panose="020B0609000000000000" pitchFamily="49" charset="-128"/>
              </a:rPr>
              <a:t>日</a:t>
            </a:r>
            <a:r>
              <a:rPr kumimoji="1" lang="ja-JP" altLang="en-US" dirty="0" smtClean="0">
                <a:latin typeface="HGｺﾞｼｯｸM" panose="020B0609000000000000" pitchFamily="49" charset="-128"/>
                <a:ea typeface="HGｺﾞｼｯｸM" panose="020B0609000000000000" pitchFamily="49" charset="-128"/>
              </a:rPr>
              <a:t>　</a:t>
            </a:r>
            <a:r>
              <a:rPr kumimoji="1" lang="zh-CN" altLang="en-US" dirty="0" smtClean="0">
                <a:latin typeface="HGｺﾞｼｯｸM" panose="020B0609000000000000" pitchFamily="49" charset="-128"/>
                <a:ea typeface="HGｺﾞｼｯｸM" panose="020B0609000000000000" pitchFamily="49" charset="-128"/>
              </a:rPr>
              <a:t>厚労省発</a:t>
            </a:r>
            <a:r>
              <a:rPr kumimoji="1" lang="zh-CN" altLang="en-US" dirty="0">
                <a:latin typeface="HGｺﾞｼｯｸM" panose="020B0609000000000000" pitchFamily="49" charset="-128"/>
                <a:ea typeface="HGｺﾞｼｯｸM" panose="020B0609000000000000" pitchFamily="49" charset="-128"/>
              </a:rPr>
              <a:t>雇児</a:t>
            </a:r>
            <a:r>
              <a:rPr kumimoji="1" lang="en-US" altLang="zh-CN" dirty="0">
                <a:latin typeface="HGｺﾞｼｯｸM" panose="020B0609000000000000" pitchFamily="49" charset="-128"/>
                <a:ea typeface="HGｺﾞｼｯｸM" panose="020B0609000000000000" pitchFamily="49" charset="-128"/>
              </a:rPr>
              <a:t>0514</a:t>
            </a:r>
            <a:r>
              <a:rPr kumimoji="1" lang="zh-CN" altLang="en-US" dirty="0" smtClean="0">
                <a:latin typeface="HGｺﾞｼｯｸM" panose="020B0609000000000000" pitchFamily="49" charset="-128"/>
                <a:ea typeface="HGｺﾞｼｯｸM" panose="020B0609000000000000" pitchFamily="49" charset="-128"/>
              </a:rPr>
              <a:t>第２号</a:t>
            </a:r>
            <a:r>
              <a:rPr kumimoji="1" lang="ja-JP" altLang="en-US" dirty="0" smtClean="0">
                <a:latin typeface="HGｺﾞｼｯｸM" panose="020B0609000000000000" pitchFamily="49" charset="-128"/>
                <a:ea typeface="HGｺﾞｼｯｸM" panose="020B0609000000000000" pitchFamily="49" charset="-128"/>
              </a:rPr>
              <a:t>）</a:t>
            </a:r>
            <a:endParaRPr kumimoji="1" lang="en-US" altLang="ja-JP" dirty="0" smtClean="0">
              <a:latin typeface="HGｺﾞｼｯｸM" panose="020B0609000000000000" pitchFamily="49" charset="-128"/>
              <a:ea typeface="HGｺﾞｼｯｸM" panose="020B0609000000000000" pitchFamily="49" charset="-128"/>
            </a:endParaRPr>
          </a:p>
          <a:p>
            <a:r>
              <a:rPr kumimoji="1" lang="ja-JP" altLang="en-US" dirty="0" smtClean="0">
                <a:latin typeface="HGｺﾞｼｯｸM" panose="020B0609000000000000" pitchFamily="49" charset="-128"/>
                <a:ea typeface="HGｺﾞｼｯｸM" panose="020B0609000000000000" pitchFamily="49" charset="-128"/>
              </a:rPr>
              <a:t>「</a:t>
            </a:r>
            <a:r>
              <a:rPr kumimoji="1" lang="zh-TW" altLang="en-US" sz="3300" dirty="0">
                <a:solidFill>
                  <a:srgbClr val="C00000"/>
                </a:solidFill>
                <a:latin typeface="HGP創英角ｺﾞｼｯｸUB" panose="020B0900000000000000" pitchFamily="50" charset="-128"/>
                <a:ea typeface="HGP創英角ｺﾞｼｯｸUB" panose="020B0900000000000000" pitchFamily="50" charset="-128"/>
              </a:rPr>
              <a:t>一時保護児童数実績見込</a:t>
            </a:r>
            <a:r>
              <a:rPr kumimoji="1" lang="ja-JP" altLang="en-US" sz="3300" dirty="0">
                <a:solidFill>
                  <a:srgbClr val="C00000"/>
                </a:solidFill>
                <a:latin typeface="HGP創英角ｺﾞｼｯｸUB" panose="020B0900000000000000" pitchFamily="50" charset="-128"/>
                <a:ea typeface="HGP創英角ｺﾞｼｯｸUB" panose="020B0900000000000000" pitchFamily="50" charset="-128"/>
              </a:rPr>
              <a:t>（拉致ノルマ）</a:t>
            </a:r>
            <a:r>
              <a:rPr kumimoji="1" lang="ja-JP" altLang="en-US" dirty="0" smtClean="0">
                <a:latin typeface="HGｺﾞｼｯｸM" panose="020B0609000000000000" pitchFamily="49" charset="-128"/>
                <a:ea typeface="HGｺﾞｼｯｸM" panose="020B0609000000000000" pitchFamily="49" charset="-128"/>
              </a:rPr>
              <a:t>」：　保護単価を基準として年間の児相予算を</a:t>
            </a:r>
            <a:r>
              <a:rPr kumimoji="1" lang="ja-JP" altLang="en-US" dirty="0">
                <a:latin typeface="HGｺﾞｼｯｸM" panose="020B0609000000000000" pitchFamily="49" charset="-128"/>
                <a:ea typeface="HGｺﾞｼｯｸM" panose="020B0609000000000000" pitchFamily="49" charset="-128"/>
              </a:rPr>
              <a:t>積算</a:t>
            </a:r>
            <a:r>
              <a:rPr kumimoji="1" lang="ja-JP" altLang="en-US" dirty="0" smtClean="0">
                <a:latin typeface="HGｺﾞｼｯｸM" panose="020B0609000000000000" pitchFamily="49" charset="-128"/>
                <a:ea typeface="HGｺﾞｼｯｸM" panose="020B0609000000000000" pitchFamily="49" charset="-128"/>
              </a:rPr>
              <a:t>するさいの、目標数値</a:t>
            </a:r>
            <a:r>
              <a:rPr kumimoji="1" lang="ja-JP" altLang="en-US" dirty="0">
                <a:latin typeface="HGｺﾞｼｯｸM" panose="020B0609000000000000" pitchFamily="49" charset="-128"/>
                <a:ea typeface="HGｺﾞｼｯｸM" panose="020B0609000000000000" pitchFamily="49" charset="-128"/>
              </a:rPr>
              <a:t>。この保護単価は、実際に子供を拉致拘禁していなければ支払われない。これ</a:t>
            </a:r>
            <a:r>
              <a:rPr kumimoji="1" lang="ja-JP" altLang="en-US" dirty="0" smtClean="0">
                <a:latin typeface="HGｺﾞｼｯｸM" panose="020B0609000000000000" pitchFamily="49" charset="-128"/>
                <a:ea typeface="HGｺﾞｼｯｸM" panose="020B0609000000000000" pitchFamily="49" charset="-128"/>
              </a:rPr>
              <a:t>以下の児童しか拉致してこないと、予算使い残し</a:t>
            </a:r>
            <a:r>
              <a:rPr kumimoji="1" lang="en-US" altLang="ja-JP" dirty="0" smtClean="0">
                <a:latin typeface="HGｺﾞｼｯｸM" panose="020B0609000000000000" pitchFamily="49" charset="-128"/>
                <a:ea typeface="HGｺﾞｼｯｸM" panose="020B0609000000000000" pitchFamily="49" charset="-128"/>
              </a:rPr>
              <a:t>&amp;</a:t>
            </a:r>
            <a:r>
              <a:rPr kumimoji="1" lang="ja-JP" altLang="en-US" dirty="0" smtClean="0">
                <a:latin typeface="HGｺﾞｼｯｸM" panose="020B0609000000000000" pitchFamily="49" charset="-128"/>
                <a:ea typeface="HGｺﾞｼｯｸM" panose="020B0609000000000000" pitchFamily="49" charset="-128"/>
              </a:rPr>
              <a:t>児相運営に支障が生ずる。逆に、目標を超過達成しても、予算はその分下りてくる（事実上の青天井）。</a:t>
            </a:r>
            <a:endParaRPr kumimoji="1" lang="en-US" altLang="ja-JP" dirty="0" smtClean="0">
              <a:latin typeface="HGｺﾞｼｯｸM" panose="020B0609000000000000" pitchFamily="49" charset="-128"/>
              <a:ea typeface="HGｺﾞｼｯｸM" panose="020B0609000000000000" pitchFamily="49" charset="-128"/>
            </a:endParaRPr>
          </a:p>
          <a:p>
            <a:r>
              <a:rPr kumimoji="1" lang="ja-JP" altLang="en-US" dirty="0" smtClean="0">
                <a:latin typeface="HGｺﾞｼｯｸM" panose="020B0609000000000000" pitchFamily="49" charset="-128"/>
                <a:ea typeface="HGｺﾞｼｯｸM" panose="020B0609000000000000" pitchFamily="49" charset="-128"/>
              </a:rPr>
              <a:t>「</a:t>
            </a:r>
            <a:r>
              <a:rPr kumimoji="1" lang="ja-JP" altLang="en-US" sz="3300" dirty="0">
                <a:solidFill>
                  <a:srgbClr val="C00000"/>
                </a:solidFill>
                <a:latin typeface="HGP創英角ｺﾞｼｯｸUB" panose="020B0900000000000000" pitchFamily="50" charset="-128"/>
                <a:ea typeface="HGP創英角ｺﾞｼｯｸUB" panose="020B0900000000000000" pitchFamily="50" charset="-128"/>
              </a:rPr>
              <a:t>措置費</a:t>
            </a:r>
            <a:r>
              <a:rPr kumimoji="1" lang="ja-JP" altLang="en-US" dirty="0" smtClean="0">
                <a:latin typeface="HGｺﾞｼｯｸM" panose="020B0609000000000000" pitchFamily="49" charset="-128"/>
                <a:ea typeface="HGｺﾞｼｯｸM" panose="020B0609000000000000" pitchFamily="49" charset="-128"/>
              </a:rPr>
              <a:t>」：　児童養護施設（乳児院等含む）に拘禁中の子供</a:t>
            </a:r>
            <a:r>
              <a:rPr kumimoji="1" lang="en-US" altLang="ja-JP" dirty="0" smtClean="0">
                <a:latin typeface="HGｺﾞｼｯｸM" panose="020B0609000000000000" pitchFamily="49" charset="-128"/>
                <a:ea typeface="HGｺﾞｼｯｸM" panose="020B0609000000000000" pitchFamily="49" charset="-128"/>
              </a:rPr>
              <a:t>1</a:t>
            </a:r>
            <a:r>
              <a:rPr kumimoji="1" lang="ja-JP" altLang="en-US" dirty="0" smtClean="0">
                <a:latin typeface="HGｺﾞｼｯｸM" panose="020B0609000000000000" pitchFamily="49" charset="-128"/>
                <a:ea typeface="HGｺﾞｼｯｸM" panose="020B0609000000000000" pitchFamily="49" charset="-128"/>
              </a:rPr>
              <a:t>人あたり約</a:t>
            </a:r>
            <a:r>
              <a:rPr kumimoji="1" lang="en-US" altLang="ja-JP" dirty="0" smtClean="0">
                <a:latin typeface="HGｺﾞｼｯｸM" panose="020B0609000000000000" pitchFamily="49" charset="-128"/>
                <a:ea typeface="HGｺﾞｼｯｸM" panose="020B0609000000000000" pitchFamily="49" charset="-128"/>
              </a:rPr>
              <a:t>35</a:t>
            </a:r>
            <a:r>
              <a:rPr kumimoji="1" lang="ja-JP" altLang="en-US" dirty="0" smtClean="0">
                <a:latin typeface="HGｺﾞｼｯｸM" panose="020B0609000000000000" pitchFamily="49" charset="-128"/>
                <a:ea typeface="HGｺﾞｼｯｸM" panose="020B0609000000000000" pitchFamily="49" charset="-128"/>
              </a:rPr>
              <a:t>万円</a:t>
            </a:r>
            <a:r>
              <a:rPr kumimoji="1" lang="en-US" altLang="ja-JP" dirty="0" smtClean="0">
                <a:latin typeface="HGｺﾞｼｯｸM" panose="020B0609000000000000" pitchFamily="49" charset="-128"/>
                <a:ea typeface="HGｺﾞｼｯｸM" panose="020B0609000000000000" pitchFamily="49" charset="-128"/>
              </a:rPr>
              <a:t>/</a:t>
            </a:r>
            <a:r>
              <a:rPr kumimoji="1" lang="ja-JP" altLang="en-US" dirty="0" smtClean="0">
                <a:latin typeface="HGｺﾞｼｯｸM" panose="020B0609000000000000" pitchFamily="49" charset="-128"/>
                <a:ea typeface="HGｺﾞｼｯｸM" panose="020B0609000000000000" pitchFamily="49" charset="-128"/>
              </a:rPr>
              <a:t>月。児童養護施設等を経営する社会福祉法人は、これにより経営を維持している。定額制なので、コスト削減すれば利潤が上がる</a:t>
            </a:r>
            <a:r>
              <a:rPr kumimoji="1" lang="en-US" altLang="ja-JP" dirty="0" smtClean="0">
                <a:latin typeface="HGｺﾞｼｯｸM" panose="020B0609000000000000" pitchFamily="49" charset="-128"/>
                <a:ea typeface="HGｺﾞｼｯｸM" panose="020B0609000000000000" pitchFamily="49" charset="-128"/>
                <a:sym typeface="Wingdings" panose="05000000000000000000" pitchFamily="2" charset="2"/>
              </a:rPr>
              <a:t></a:t>
            </a:r>
            <a:r>
              <a:rPr kumimoji="1" lang="ja-JP" altLang="en-US" dirty="0" smtClean="0">
                <a:latin typeface="HGｺﾞｼｯｸM" panose="020B0609000000000000" pitchFamily="49" charset="-128"/>
                <a:ea typeface="HGｺﾞｼｯｸM" panose="020B0609000000000000" pitchFamily="49" charset="-128"/>
                <a:sym typeface="Wingdings" panose="05000000000000000000" pitchFamily="2" charset="2"/>
              </a:rPr>
              <a:t>「フードバンク」活用など。劣悪な居住条件を、ヒューマンライツウオッチが告発。</a:t>
            </a:r>
            <a:endParaRPr kumimoji="1" lang="en-US" altLang="ja-JP" dirty="0" smtClean="0">
              <a:latin typeface="HGｺﾞｼｯｸM" panose="020B0609000000000000" pitchFamily="49" charset="-128"/>
              <a:ea typeface="HGｺﾞｼｯｸM" panose="020B0609000000000000" pitchFamily="49" charset="-128"/>
            </a:endParaRPr>
          </a:p>
          <a:p>
            <a:r>
              <a:rPr kumimoji="1" lang="ja-JP" altLang="en-US" sz="3300" dirty="0">
                <a:solidFill>
                  <a:srgbClr val="C00000"/>
                </a:solidFill>
                <a:latin typeface="HGP創英角ｺﾞｼｯｸUB" panose="020B0900000000000000" pitchFamily="50" charset="-128"/>
                <a:ea typeface="HGP創英角ｺﾞｼｯｸUB" panose="020B0900000000000000" pitchFamily="50" charset="-128"/>
              </a:rPr>
              <a:t>里親委託費</a:t>
            </a:r>
            <a:r>
              <a:rPr kumimoji="1" lang="ja-JP" altLang="en-US" dirty="0" smtClean="0">
                <a:latin typeface="HGｺﾞｼｯｸM" panose="020B0609000000000000" pitchFamily="49" charset="-128"/>
                <a:ea typeface="HGｺﾞｼｯｸM" panose="020B0609000000000000" pitchFamily="49" charset="-128"/>
              </a:rPr>
              <a:t>：　子供</a:t>
            </a:r>
            <a:r>
              <a:rPr kumimoji="1" lang="en-US" altLang="ja-JP" dirty="0" smtClean="0">
                <a:latin typeface="HGｺﾞｼｯｸM" panose="020B0609000000000000" pitchFamily="49" charset="-128"/>
                <a:ea typeface="HGｺﾞｼｯｸM" panose="020B0609000000000000" pitchFamily="49" charset="-128"/>
              </a:rPr>
              <a:t>1</a:t>
            </a:r>
            <a:r>
              <a:rPr kumimoji="1" lang="ja-JP" altLang="en-US" dirty="0" smtClean="0">
                <a:latin typeface="HGｺﾞｼｯｸM" panose="020B0609000000000000" pitchFamily="49" charset="-128"/>
                <a:ea typeface="HGｺﾞｼｯｸM" panose="020B0609000000000000" pitchFamily="49" charset="-128"/>
              </a:rPr>
              <a:t>人あたり約</a:t>
            </a:r>
            <a:r>
              <a:rPr kumimoji="1" lang="en-US" altLang="ja-JP" dirty="0" smtClean="0">
                <a:latin typeface="HGｺﾞｼｯｸM" panose="020B0609000000000000" pitchFamily="49" charset="-128"/>
                <a:ea typeface="HGｺﾞｼｯｸM" panose="020B0609000000000000" pitchFamily="49" charset="-128"/>
              </a:rPr>
              <a:t>20</a:t>
            </a:r>
            <a:r>
              <a:rPr kumimoji="1" lang="ja-JP" altLang="en-US" dirty="0" smtClean="0">
                <a:latin typeface="HGｺﾞｼｯｸM" panose="020B0609000000000000" pitchFamily="49" charset="-128"/>
                <a:ea typeface="HGｺﾞｼｯｸM" panose="020B0609000000000000" pitchFamily="49" charset="-128"/>
              </a:rPr>
              <a:t>万円</a:t>
            </a:r>
            <a:r>
              <a:rPr kumimoji="1" lang="en-US" altLang="ja-JP" dirty="0" smtClean="0">
                <a:latin typeface="HGｺﾞｼｯｸM" panose="020B0609000000000000" pitchFamily="49" charset="-128"/>
                <a:ea typeface="HGｺﾞｼｯｸM" panose="020B0609000000000000" pitchFamily="49" charset="-128"/>
              </a:rPr>
              <a:t>/</a:t>
            </a:r>
            <a:r>
              <a:rPr kumimoji="1" lang="ja-JP" altLang="en-US" dirty="0" smtClean="0">
                <a:latin typeface="HGｺﾞｼｯｸM" panose="020B0609000000000000" pitchFamily="49" charset="-128"/>
                <a:ea typeface="HGｺﾞｼｯｸM" panose="020B0609000000000000" pitchFamily="49" charset="-128"/>
              </a:rPr>
              <a:t>月。渡しきりで、会計報告の必要なし。別途、</a:t>
            </a:r>
            <a:r>
              <a:rPr kumimoji="1" lang="ja-JP" altLang="en-US" b="1" dirty="0" smtClean="0">
                <a:latin typeface="HGｺﾞｼｯｸM" panose="020B0609000000000000" pitchFamily="49" charset="-128"/>
                <a:ea typeface="HGｺﾞｼｯｸM" panose="020B0609000000000000" pitchFamily="49" charset="-128"/>
              </a:rPr>
              <a:t>家屋リフォーム費</a:t>
            </a:r>
            <a:r>
              <a:rPr kumimoji="1" lang="ja-JP" altLang="en-US" dirty="0" smtClean="0">
                <a:latin typeface="HGｺﾞｼｯｸM" panose="020B0609000000000000" pitchFamily="49" charset="-128"/>
                <a:ea typeface="HGｺﾞｼｯｸM" panose="020B0609000000000000" pitchFamily="49" charset="-128"/>
              </a:rPr>
              <a:t>などを支給。</a:t>
            </a:r>
            <a:endParaRPr kumimoji="1" lang="en-US" altLang="ja-JP" dirty="0" smtClean="0">
              <a:latin typeface="HGｺﾞｼｯｸM" panose="020B0609000000000000" pitchFamily="49" charset="-128"/>
              <a:ea typeface="HGｺﾞｼｯｸM" panose="020B0609000000000000" pitchFamily="49" charset="-128"/>
            </a:endParaRPr>
          </a:p>
          <a:p>
            <a:r>
              <a:rPr kumimoji="1" lang="ja-JP" altLang="en-US" dirty="0" smtClean="0">
                <a:latin typeface="HGｺﾞｼｯｸM" panose="020B0609000000000000" pitchFamily="49" charset="-128"/>
                <a:ea typeface="HGｺﾞｼｯｸM" panose="020B0609000000000000" pitchFamily="49" charset="-128"/>
              </a:rPr>
              <a:t>その他：　</a:t>
            </a:r>
            <a:r>
              <a:rPr kumimoji="1" lang="ja-JP" altLang="en-US" b="1" dirty="0" smtClean="0">
                <a:latin typeface="HGｺﾞｼｯｸM" panose="020B0609000000000000" pitchFamily="49" charset="-128"/>
                <a:ea typeface="HGｺﾞｼｯｸM" panose="020B0609000000000000" pitchFamily="49" charset="-128"/>
              </a:rPr>
              <a:t>児相御用精神科医</a:t>
            </a:r>
            <a:r>
              <a:rPr kumimoji="1" lang="ja-JP" altLang="en-US" dirty="0" smtClean="0">
                <a:latin typeface="HGｺﾞｼｯｸM" panose="020B0609000000000000" pitchFamily="49" charset="-128"/>
                <a:ea typeface="HGｺﾞｼｯｸM" panose="020B0609000000000000" pitchFamily="49" charset="-128"/>
              </a:rPr>
              <a:t>への支払い（週</a:t>
            </a:r>
            <a:r>
              <a:rPr kumimoji="1" lang="en-US" altLang="ja-JP" dirty="0" smtClean="0">
                <a:latin typeface="HGｺﾞｼｯｸM" panose="020B0609000000000000" pitchFamily="49" charset="-128"/>
                <a:ea typeface="HGｺﾞｼｯｸM" panose="020B0609000000000000" pitchFamily="49" charset="-128"/>
              </a:rPr>
              <a:t>1</a:t>
            </a:r>
            <a:r>
              <a:rPr kumimoji="1" lang="ja-JP" altLang="en-US" dirty="0" smtClean="0">
                <a:latin typeface="HGｺﾞｼｯｸM" panose="020B0609000000000000" pitchFamily="49" charset="-128"/>
                <a:ea typeface="HGｺﾞｼｯｸM" panose="020B0609000000000000" pitchFamily="49" charset="-128"/>
              </a:rPr>
              <a:t>回の勤務で、月額</a:t>
            </a:r>
            <a:r>
              <a:rPr kumimoji="1" lang="en-US" altLang="ja-JP" dirty="0" smtClean="0">
                <a:latin typeface="HGｺﾞｼｯｸM" panose="020B0609000000000000" pitchFamily="49" charset="-128"/>
                <a:ea typeface="HGｺﾞｼｯｸM" panose="020B0609000000000000" pitchFamily="49" charset="-128"/>
              </a:rPr>
              <a:t>10</a:t>
            </a:r>
            <a:r>
              <a:rPr kumimoji="1" lang="ja-JP" altLang="en-US" dirty="0" smtClean="0">
                <a:latin typeface="HGｺﾞｼｯｸM" panose="020B0609000000000000" pitchFamily="49" charset="-128"/>
                <a:ea typeface="HGｺﾞｼｯｸM" panose="020B0609000000000000" pitchFamily="49" charset="-128"/>
              </a:rPr>
              <a:t>万円超）、同</a:t>
            </a:r>
            <a:r>
              <a:rPr kumimoji="1" lang="ja-JP" altLang="en-US" b="1" dirty="0" smtClean="0">
                <a:latin typeface="HGｺﾞｼｯｸM" panose="020B0609000000000000" pitchFamily="49" charset="-128"/>
                <a:ea typeface="HGｺﾞｼｯｸM" panose="020B0609000000000000" pitchFamily="49" charset="-128"/>
              </a:rPr>
              <a:t>弁護士</a:t>
            </a:r>
            <a:r>
              <a:rPr kumimoji="1" lang="ja-JP" altLang="en-US" dirty="0" smtClean="0">
                <a:latin typeface="HGｺﾞｼｯｸM" panose="020B0609000000000000" pitchFamily="49" charset="-128"/>
                <a:ea typeface="HGｺﾞｼｯｸM" panose="020B0609000000000000" pitchFamily="49" charset="-128"/>
              </a:rPr>
              <a:t>への支払い（１案件</a:t>
            </a:r>
            <a:r>
              <a:rPr kumimoji="1" lang="en-US" altLang="ja-JP" dirty="0" smtClean="0">
                <a:latin typeface="HGｺﾞｼｯｸM" panose="020B0609000000000000" pitchFamily="49" charset="-128"/>
                <a:ea typeface="HGｺﾞｼｯｸM" panose="020B0609000000000000" pitchFamily="49" charset="-128"/>
              </a:rPr>
              <a:t>100</a:t>
            </a:r>
            <a:r>
              <a:rPr kumimoji="1" lang="ja-JP" altLang="en-US" dirty="0" smtClean="0">
                <a:latin typeface="HGｺﾞｼｯｸM" panose="020B0609000000000000" pitchFamily="49" charset="-128"/>
                <a:ea typeface="HGｺﾞｼｯｸM" panose="020B0609000000000000" pitchFamily="49" charset="-128"/>
              </a:rPr>
              <a:t>～</a:t>
            </a:r>
            <a:r>
              <a:rPr kumimoji="1" lang="en-US" altLang="ja-JP" dirty="0" smtClean="0">
                <a:latin typeface="HGｺﾞｼｯｸM" panose="020B0609000000000000" pitchFamily="49" charset="-128"/>
                <a:ea typeface="HGｺﾞｼｯｸM" panose="020B0609000000000000" pitchFamily="49" charset="-128"/>
              </a:rPr>
              <a:t>120</a:t>
            </a:r>
            <a:r>
              <a:rPr kumimoji="1" lang="ja-JP" altLang="en-US" dirty="0" smtClean="0">
                <a:latin typeface="HGｺﾞｼｯｸM" panose="020B0609000000000000" pitchFamily="49" charset="-128"/>
                <a:ea typeface="HGｺﾞｼｯｸM" panose="020B0609000000000000" pitchFamily="49" charset="-128"/>
              </a:rPr>
              <a:t>万円）など。　　</a:t>
            </a:r>
            <a:endParaRPr kumimoji="1" lang="en-GB" dirty="0">
              <a:latin typeface="HGｺﾞｼｯｸM" panose="020B0609000000000000" pitchFamily="49" charset="-128"/>
              <a:ea typeface="HGｺﾞｼｯｸM" panose="020B0609000000000000" pitchFamily="49" charset="-128"/>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11</a:t>
            </a:fld>
            <a:endParaRPr lang="en-US" dirty="0"/>
          </a:p>
        </p:txBody>
      </p:sp>
    </p:spTree>
    <p:extLst>
      <p:ext uri="{BB962C8B-B14F-4D97-AF65-F5344CB8AC3E}">
        <p14:creationId xmlns:p14="http://schemas.microsoft.com/office/powerpoint/2010/main" val="344442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DAB3369-7666-44EB-AEA9-5FA9440DB40A}" type="slidenum">
              <a:rPr lang="en-US" smtClean="0"/>
              <a:pPr/>
              <a:t>12</a:t>
            </a:fld>
            <a:endParaRPr 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81" t="5556" r="-281" b="17777"/>
          <a:stretch/>
        </p:blipFill>
        <p:spPr>
          <a:xfrm>
            <a:off x="53171" y="0"/>
            <a:ext cx="6325520" cy="6858000"/>
          </a:xfrm>
          <a:prstGeom prst="rect">
            <a:avLst/>
          </a:prstGeom>
        </p:spPr>
      </p:pic>
      <p:sp>
        <p:nvSpPr>
          <p:cNvPr id="6" name="円/楕円 5"/>
          <p:cNvSpPr/>
          <p:nvPr/>
        </p:nvSpPr>
        <p:spPr>
          <a:xfrm>
            <a:off x="3181036" y="2214265"/>
            <a:ext cx="416923" cy="189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7" name="円/楕円 6"/>
          <p:cNvSpPr/>
          <p:nvPr/>
        </p:nvSpPr>
        <p:spPr>
          <a:xfrm>
            <a:off x="2960745" y="3962400"/>
            <a:ext cx="456740" cy="176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8" name="円/楕円 7"/>
          <p:cNvSpPr/>
          <p:nvPr/>
        </p:nvSpPr>
        <p:spPr>
          <a:xfrm>
            <a:off x="533400" y="533400"/>
            <a:ext cx="762000" cy="232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9" name="テキスト ボックス 8"/>
          <p:cNvSpPr txBox="1"/>
          <p:nvPr/>
        </p:nvSpPr>
        <p:spPr>
          <a:xfrm>
            <a:off x="6378691" y="381000"/>
            <a:ext cx="2742280" cy="6986528"/>
          </a:xfrm>
          <a:prstGeom prst="rect">
            <a:avLst/>
          </a:prstGeom>
          <a:noFill/>
          <a:ln>
            <a:noFill/>
          </a:ln>
        </p:spPr>
        <p:txBody>
          <a:bodyPr wrap="square" rtlCol="0">
            <a:spAutoFit/>
          </a:bodyPr>
          <a:lstStyle/>
          <a:p>
            <a:r>
              <a:rPr kumimoji="1" lang="ja-JP" altLang="en-US" sz="3200" b="1" dirty="0" smtClean="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保護単価と拉致ノルマ：</a:t>
            </a:r>
            <a:r>
              <a:rPr kumimoji="1" lang="ja-JP" altLang="en-US" sz="2400" b="1" dirty="0" smtClean="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横浜市</a:t>
            </a:r>
            <a:r>
              <a:rPr kumimoji="1" lang="ja-JP" altLang="en-US" sz="2400" b="1" dirty="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の事例</a:t>
            </a:r>
            <a:endParaRPr kumimoji="1" lang="en-US" altLang="ja-JP" sz="2400" b="1" dirty="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pPr marL="285750" indent="-285750">
              <a:buFont typeface="Arial" panose="020B0604020202020204" pitchFamily="34" charset="0"/>
              <a:buChar char="•"/>
            </a:pPr>
            <a:endParaRPr kumimoji="1" lang="en-US" altLang="ja-JP" dirty="0" smtClean="0"/>
          </a:p>
          <a:p>
            <a:pPr marL="285750" indent="-285750">
              <a:buFont typeface="Arial" panose="020B0604020202020204" pitchFamily="34" charset="0"/>
              <a:buChar char="•"/>
            </a:pPr>
            <a:r>
              <a:rPr kumimoji="1" lang="ja-JP" altLang="en-US" dirty="0" smtClean="0"/>
              <a:t>「一時保護児童数実績見込」（＝拉致ノルマ）に基づいて、一時保護事業費予算が組まれている。</a:t>
            </a:r>
            <a:endParaRPr kumimoji="1" lang="en-US" altLang="ja-JP" dirty="0" smtClean="0"/>
          </a:p>
          <a:p>
            <a:endParaRPr kumimoji="1" lang="en-US" altLang="ja-JP" dirty="0"/>
          </a:p>
          <a:p>
            <a:pPr marL="285750" indent="-285750">
              <a:buFont typeface="Arial" panose="020B0604020202020204" pitchFamily="34" charset="0"/>
              <a:buChar char="•"/>
            </a:pPr>
            <a:r>
              <a:rPr kumimoji="1" lang="ja-JP" altLang="en-US" dirty="0" smtClean="0"/>
              <a:t>１ヶ月あたり「保護単価」（</a:t>
            </a:r>
            <a:r>
              <a:rPr kumimoji="1" lang="en-US" altLang="ja-JP" dirty="0" smtClean="0"/>
              <a:t>H23</a:t>
            </a:r>
            <a:r>
              <a:rPr kumimoji="1" lang="ja-JP" altLang="en-US" dirty="0" smtClean="0"/>
              <a:t>年度）＝</a:t>
            </a:r>
            <a:endParaRPr kumimoji="1" lang="en-US" altLang="ja-JP" dirty="0" smtClean="0"/>
          </a:p>
          <a:p>
            <a:r>
              <a:rPr kumimoji="1" lang="en-US" altLang="ja-JP" dirty="0" smtClean="0"/>
              <a:t>548,016</a:t>
            </a:r>
            <a:r>
              <a:rPr kumimoji="1" lang="ja-JP" altLang="en-US" dirty="0" smtClean="0"/>
              <a:t>千円</a:t>
            </a:r>
            <a:r>
              <a:rPr kumimoji="1" lang="en-US" altLang="ja-JP" dirty="0" smtClean="0"/>
              <a:t>÷45,935(</a:t>
            </a:r>
            <a:r>
              <a:rPr kumimoji="1" lang="ja-JP" altLang="en-US" dirty="0" smtClean="0"/>
              <a:t>延べ日数</a:t>
            </a:r>
            <a:r>
              <a:rPr kumimoji="1" lang="en-US" altLang="ja-JP" dirty="0" smtClean="0"/>
              <a:t>)×30=</a:t>
            </a:r>
            <a:r>
              <a:rPr kumimoji="1" lang="ja-JP" altLang="en-US" dirty="0" smtClean="0"/>
              <a:t> </a:t>
            </a:r>
            <a:r>
              <a:rPr kumimoji="1" lang="en-US" altLang="ja-JP" u="dbl" dirty="0" smtClean="0">
                <a:effectLst>
                  <a:outerShdw blurRad="38100" dist="38100" dir="2700000" algn="tl">
                    <a:srgbClr val="000000">
                      <a:alpha val="43137"/>
                    </a:srgbClr>
                  </a:outerShdw>
                </a:effectLst>
                <a:uFill>
                  <a:solidFill>
                    <a:srgbClr val="FF0000"/>
                  </a:solidFill>
                </a:uFill>
              </a:rPr>
              <a:t>35</a:t>
            </a:r>
            <a:r>
              <a:rPr kumimoji="1" lang="ja-JP" altLang="en-US" u="dbl" dirty="0" smtClean="0">
                <a:effectLst>
                  <a:outerShdw blurRad="38100" dist="38100" dir="2700000" algn="tl">
                    <a:srgbClr val="000000">
                      <a:alpha val="43137"/>
                    </a:srgbClr>
                  </a:outerShdw>
                </a:effectLst>
                <a:uFill>
                  <a:solidFill>
                    <a:srgbClr val="FF0000"/>
                  </a:solidFill>
                </a:uFill>
              </a:rPr>
              <a:t>万</a:t>
            </a:r>
            <a:r>
              <a:rPr kumimoji="1" lang="en-US" altLang="ja-JP" u="dbl" dirty="0" smtClean="0">
                <a:effectLst>
                  <a:outerShdw blurRad="38100" dist="38100" dir="2700000" algn="tl">
                    <a:srgbClr val="000000">
                      <a:alpha val="43137"/>
                    </a:srgbClr>
                  </a:outerShdw>
                </a:effectLst>
                <a:uFill>
                  <a:solidFill>
                    <a:srgbClr val="FF0000"/>
                  </a:solidFill>
                </a:uFill>
              </a:rPr>
              <a:t>7900</a:t>
            </a:r>
            <a:r>
              <a:rPr kumimoji="1" lang="ja-JP" altLang="en-US" u="dbl" dirty="0" smtClean="0">
                <a:effectLst>
                  <a:outerShdw blurRad="38100" dist="38100" dir="2700000" algn="tl">
                    <a:srgbClr val="000000">
                      <a:alpha val="43137"/>
                    </a:srgbClr>
                  </a:outerShdw>
                </a:effectLst>
                <a:uFill>
                  <a:solidFill>
                    <a:srgbClr val="FF0000"/>
                  </a:solidFill>
                </a:uFill>
              </a:rPr>
              <a:t>円</a:t>
            </a:r>
            <a:endParaRPr kumimoji="1" lang="en-US" altLang="ja-JP" u="dbl" dirty="0" smtClean="0">
              <a:effectLst>
                <a:outerShdw blurRad="38100" dist="38100" dir="2700000" algn="tl">
                  <a:srgbClr val="000000">
                    <a:alpha val="43137"/>
                  </a:srgbClr>
                </a:outerShdw>
              </a:effectLst>
              <a:uFill>
                <a:solidFill>
                  <a:srgbClr val="FF0000"/>
                </a:solidFill>
              </a:uFill>
            </a:endParaRPr>
          </a:p>
          <a:p>
            <a:endParaRPr kumimoji="1" lang="en-US" altLang="ja-JP" u="dbl" dirty="0" smtClean="0">
              <a:effectLst>
                <a:outerShdw blurRad="38100" dist="38100" dir="2700000" algn="tl">
                  <a:srgbClr val="000000">
                    <a:alpha val="43137"/>
                  </a:srgbClr>
                </a:outerShdw>
              </a:effectLst>
              <a:uFill>
                <a:solidFill>
                  <a:srgbClr val="FF0000"/>
                </a:solidFill>
              </a:uFill>
            </a:endParaRPr>
          </a:p>
          <a:p>
            <a:pPr marL="285750" indent="-285750">
              <a:buFont typeface="Arial" panose="020B0604020202020204" pitchFamily="34" charset="0"/>
              <a:buChar char="•"/>
            </a:pPr>
            <a:r>
              <a:rPr kumimoji="1" lang="ja-JP" altLang="en-US" dirty="0" smtClean="0"/>
              <a:t>事業費中、国費が</a:t>
            </a:r>
            <a:r>
              <a:rPr kumimoji="1" lang="en-US" altLang="ja-JP" dirty="0" smtClean="0"/>
              <a:t>58%(H25)</a:t>
            </a:r>
            <a:endParaRPr kumimoji="1" lang="en-US" altLang="ja-JP" dirty="0"/>
          </a:p>
          <a:p>
            <a:endParaRPr kumimoji="1" lang="en-US" altLang="ja-JP" u="dbl" dirty="0" smtClean="0">
              <a:effectLst>
                <a:outerShdw blurRad="38100" dist="38100" dir="2700000" algn="tl">
                  <a:srgbClr val="000000">
                    <a:alpha val="43137"/>
                  </a:srgbClr>
                </a:outerShdw>
              </a:effectLst>
              <a:uFill>
                <a:solidFill>
                  <a:srgbClr val="FF0000"/>
                </a:solidFill>
              </a:uFill>
            </a:endParaRPr>
          </a:p>
          <a:p>
            <a:endParaRPr kumimoji="1" lang="en-US" altLang="ja-JP" u="dbl" dirty="0">
              <a:effectLst>
                <a:outerShdw blurRad="38100" dist="38100" dir="2700000" algn="tl">
                  <a:srgbClr val="000000">
                    <a:alpha val="43137"/>
                  </a:srgbClr>
                </a:outerShdw>
              </a:effectLst>
              <a:uFill>
                <a:solidFill>
                  <a:srgbClr val="FF0000"/>
                </a:solidFill>
              </a:uFill>
            </a:endParaRPr>
          </a:p>
          <a:p>
            <a:r>
              <a:rPr kumimoji="1" lang="en-US" altLang="ja-JP" dirty="0" smtClean="0"/>
              <a:t>	</a:t>
            </a:r>
            <a:endParaRPr kumimoji="1" lang="en-US" altLang="ja-JP" dirty="0"/>
          </a:p>
          <a:p>
            <a:endParaRPr kumimoji="1" lang="en-US" altLang="ja-JP" dirty="0" smtClean="0"/>
          </a:p>
          <a:p>
            <a:endParaRPr kumimoji="1" lang="en-US" dirty="0"/>
          </a:p>
          <a:p>
            <a:endParaRPr kumimoji="1" lang="en-GB" dirty="0"/>
          </a:p>
        </p:txBody>
      </p:sp>
      <p:cxnSp>
        <p:nvCxnSpPr>
          <p:cNvPr id="11" name="直線コネクタ 10"/>
          <p:cNvCxnSpPr/>
          <p:nvPr/>
        </p:nvCxnSpPr>
        <p:spPr>
          <a:xfrm>
            <a:off x="762000" y="35052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447800" y="4343400"/>
            <a:ext cx="457200" cy="6096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pic>
        <p:nvPicPr>
          <p:cNvPr id="1028" name="Picture 4" descr="「児童虐待防止月間」の画像検索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3276" y="0"/>
            <a:ext cx="4689365" cy="6629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円/楕円 1"/>
          <p:cNvSpPr/>
          <p:nvPr/>
        </p:nvSpPr>
        <p:spPr>
          <a:xfrm rot="21196920">
            <a:off x="2228925" y="6073775"/>
            <a:ext cx="895036" cy="565150"/>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3" name="テキスト ボックス 2"/>
          <p:cNvSpPr txBox="1"/>
          <p:nvPr/>
        </p:nvSpPr>
        <p:spPr>
          <a:xfrm rot="21199794">
            <a:off x="3560353" y="5867951"/>
            <a:ext cx="2713455" cy="461665"/>
          </a:xfrm>
          <a:prstGeom prst="rect">
            <a:avLst/>
          </a:prstGeom>
          <a:noFill/>
        </p:spPr>
        <p:txBody>
          <a:bodyPr wrap="square" rtlCol="0">
            <a:spAutoFit/>
          </a:bodyPr>
          <a:lstStyle/>
          <a:p>
            <a:r>
              <a:rPr kumimoji="1" lang="ja-JP" altLang="en-US" sz="2400" b="1" dirty="0" smtClean="0">
                <a:solidFill>
                  <a:schemeClr val="accent3">
                    <a:lumMod val="5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拉致強化月間</a:t>
            </a:r>
            <a:endParaRPr kumimoji="1" lang="en-GB" sz="2400" b="1" dirty="0">
              <a:solidFill>
                <a:schemeClr val="accent3">
                  <a:lumMod val="5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rot="21204221">
            <a:off x="2548858" y="739161"/>
            <a:ext cx="2412534" cy="338554"/>
          </a:xfrm>
          <a:prstGeom prst="rect">
            <a:avLst/>
          </a:prstGeom>
          <a:noFill/>
        </p:spPr>
        <p:txBody>
          <a:bodyPr wrap="square" rtlCol="0">
            <a:spAutoFit/>
          </a:bodyPr>
          <a:lstStyle/>
          <a:p>
            <a:r>
              <a:rPr kumimoji="1" lang="ja-JP" altLang="en-US" sz="1600" b="1" dirty="0" smtClean="0">
                <a:solidFill>
                  <a:schemeClr val="accent3">
                    <a:lumMod val="50000"/>
                  </a:schemeClr>
                </a:solidFill>
                <a:latin typeface="HGP創英角ｺﾞｼｯｸUB" panose="020B0900000000000000" pitchFamily="50" charset="-128"/>
                <a:ea typeface="HGP創英角ｺﾞｼｯｸUB" panose="020B0900000000000000" pitchFamily="50" charset="-128"/>
              </a:rPr>
              <a:t>いっぱい　や　　</a:t>
            </a:r>
            <a:r>
              <a:rPr kumimoji="1" lang="ja-JP" altLang="en-US" sz="1600" b="1" dirty="0">
                <a:solidFill>
                  <a:schemeClr val="accent3">
                    <a:lumMod val="50000"/>
                  </a:schemeClr>
                </a:solidFill>
                <a:latin typeface="HGP創英角ｺﾞｼｯｸUB" panose="020B0900000000000000" pitchFamily="50" charset="-128"/>
                <a:ea typeface="HGP創英角ｺﾞｼｯｸUB" panose="020B0900000000000000" pitchFamily="50" charset="-128"/>
              </a:rPr>
              <a:t> </a:t>
            </a:r>
            <a:r>
              <a:rPr kumimoji="1" lang="ja-JP" altLang="en-US" sz="1600" b="1" dirty="0" err="1" smtClean="0">
                <a:solidFill>
                  <a:schemeClr val="accent3">
                    <a:lumMod val="50000"/>
                  </a:schemeClr>
                </a:solidFill>
                <a:latin typeface="HGP創英角ｺﾞｼｯｸUB" panose="020B0900000000000000" pitchFamily="50" charset="-128"/>
                <a:ea typeface="HGP創英角ｺﾞｼｯｸUB" panose="020B0900000000000000" pitchFamily="50" charset="-128"/>
              </a:rPr>
              <a:t>く</a:t>
            </a:r>
            <a:r>
              <a:rPr kumimoji="1" lang="ja-JP" altLang="en-US" sz="1600" b="1" dirty="0" smtClean="0">
                <a:solidFill>
                  <a:schemeClr val="accent3">
                    <a:lumMod val="50000"/>
                  </a:schemeClr>
                </a:solidFill>
                <a:latin typeface="HGP創英角ｺﾞｼｯｸUB" panose="020B0900000000000000" pitchFamily="50" charset="-128"/>
                <a:ea typeface="HGP創英角ｺﾞｼｯｸUB" panose="020B0900000000000000" pitchFamily="50" charset="-128"/>
              </a:rPr>
              <a:t>ぶつ</a:t>
            </a:r>
            <a:endParaRPr kumimoji="1" lang="en-GB" sz="1600" b="1" dirty="0">
              <a:solidFill>
                <a:schemeClr val="accent3">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rot="21180848">
            <a:off x="4617048" y="4034740"/>
            <a:ext cx="615553" cy="2031367"/>
          </a:xfrm>
          <a:prstGeom prst="rect">
            <a:avLst/>
          </a:prstGeom>
          <a:noFill/>
        </p:spPr>
        <p:txBody>
          <a:bodyPr vert="eaVert" wrap="square" rtlCol="0">
            <a:spAutoFit/>
          </a:bodyPr>
          <a:lstStyle/>
          <a:p>
            <a:r>
              <a:rPr kumimoji="1" lang="ja-JP" altLang="en-US" sz="2800" dirty="0" smtClean="0">
                <a:solidFill>
                  <a:schemeClr val="bg2"/>
                </a:solidFill>
                <a:effectLst>
                  <a:glow rad="228600">
                    <a:srgbClr val="044C00"/>
                  </a:glow>
                </a:effectLst>
                <a:latin typeface="HGP明朝E" panose="02020900000000000000" pitchFamily="18" charset="-128"/>
                <a:ea typeface="HGP明朝E" panose="02020900000000000000" pitchFamily="18" charset="-128"/>
              </a:rPr>
              <a:t>拉致させる</a:t>
            </a:r>
            <a:endParaRPr kumimoji="1" lang="en-GB" sz="2800" dirty="0">
              <a:solidFill>
                <a:schemeClr val="bg2"/>
              </a:solidFill>
              <a:effectLst>
                <a:glow rad="228600">
                  <a:srgbClr val="044C00"/>
                </a:glow>
              </a:effectLst>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25963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heel(1)">
                                      <p:cBhvr>
                                        <p:cTn id="47" dur="20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fade">
                                      <p:cBhvr>
                                        <p:cTn id="50" dur="5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Effect transition="in" filter="fade">
                                      <p:cBhvr>
                                        <p:cTn id="55" dur="500"/>
                                        <p:tgtEl>
                                          <p:spTgt spid="9">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nodeType="click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box(out)">
                                      <p:cBhvr>
                                        <p:cTn id="60" dur="2000"/>
                                        <p:tgtEl>
                                          <p:spTgt spid="1028"/>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heel(1)">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left)">
                                      <p:cBhvr>
                                        <p:cTn id="70" dur="175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1750"/>
                                        <p:tgtEl>
                                          <p:spTgt spid="10"/>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up)">
                                      <p:cBhvr>
                                        <p:cTn id="78"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4" grpId="0" animBg="1"/>
      <p:bldP spid="2" grpId="0" animBg="1"/>
      <p:bldP spid="3"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DAB3369-7666-44EB-AEA9-5FA9440DB40A}" type="slidenum">
              <a:rPr lang="en-US" smtClean="0"/>
              <a:pPr/>
              <a:t>13</a:t>
            </a:fld>
            <a:endParaRPr lang="en-US"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5557" b="25555"/>
          <a:stretch/>
        </p:blipFill>
        <p:spPr>
          <a:xfrm>
            <a:off x="0" y="228600"/>
            <a:ext cx="6413941" cy="6248400"/>
          </a:xfrm>
          <a:prstGeom prst="rect">
            <a:avLst/>
          </a:prstGeom>
        </p:spPr>
      </p:pic>
      <p:cxnSp>
        <p:nvCxnSpPr>
          <p:cNvPr id="6" name="直線コネクタ 5"/>
          <p:cNvCxnSpPr/>
          <p:nvPr/>
        </p:nvCxnSpPr>
        <p:spPr>
          <a:xfrm>
            <a:off x="914400" y="1565365"/>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914400" y="5181600"/>
            <a:ext cx="266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246887" y="535166"/>
            <a:ext cx="2463359" cy="618630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児相収容所（保護所）を増設＝収容所がなければ児童を拉致拘禁できず、従って国から保護単価予算（拉致報奨金）も下りてこない。</a:t>
            </a:r>
            <a:endParaRPr kumimoji="1" lang="en-GB" dirty="0" smtClean="0"/>
          </a:p>
          <a:p>
            <a:r>
              <a:rPr kumimoji="1" lang="en-US" altLang="ja-JP" i="1" dirty="0" smtClean="0">
                <a:sym typeface="Wingdings" panose="05000000000000000000" pitchFamily="2" charset="2"/>
              </a:rPr>
              <a:t></a:t>
            </a:r>
            <a:r>
              <a:rPr kumimoji="1" lang="ja-JP" altLang="en-US" i="1" dirty="0" smtClean="0">
                <a:sym typeface="Wingdings" panose="05000000000000000000" pitchFamily="2" charset="2"/>
              </a:rPr>
              <a:t>児相は</a:t>
            </a:r>
            <a:r>
              <a:rPr kumimoji="1" lang="ja-JP" altLang="en-US" i="1" dirty="0" smtClean="0"/>
              <a:t>積極的に拉致に励んだので、「保護児童数急増、</a:t>
            </a:r>
            <a:r>
              <a:rPr kumimoji="1" lang="en-US" altLang="ja-JP" i="1" dirty="0" smtClean="0"/>
              <a:t>1</a:t>
            </a:r>
            <a:r>
              <a:rPr kumimoji="1" lang="ja-JP" altLang="en-US" i="1" dirty="0" smtClean="0"/>
              <a:t>人あたり保護日数増加」が生じた！</a:t>
            </a:r>
            <a:endParaRPr kumimoji="1" lang="en-US" altLang="ja-JP" i="1" dirty="0" smtClean="0"/>
          </a:p>
          <a:p>
            <a:pPr marL="285750" indent="-285750">
              <a:buFont typeface="Arial" panose="020B0604020202020204" pitchFamily="34" charset="0"/>
              <a:buChar char="•"/>
            </a:pPr>
            <a:endParaRPr kumimoji="1" lang="en-US" dirty="0" smtClean="0"/>
          </a:p>
          <a:p>
            <a:r>
              <a:rPr kumimoji="1" lang="en-US" altLang="ja-JP" dirty="0" smtClean="0">
                <a:sym typeface="Wingdings" panose="05000000000000000000" pitchFamily="2" charset="2"/>
              </a:rPr>
              <a:t></a:t>
            </a:r>
            <a:r>
              <a:rPr kumimoji="1" lang="ja-JP" altLang="en-US" b="1" i="1" dirty="0" smtClean="0">
                <a:sym typeface="Wingdings" panose="05000000000000000000" pitchFamily="2" charset="2"/>
              </a:rPr>
              <a:t>さあ、収容所増設だ！！</a:t>
            </a:r>
            <a:endParaRPr kumimoji="1" lang="en-US" altLang="ja-JP" b="1" i="1" dirty="0" smtClean="0">
              <a:sym typeface="Wingdings" panose="05000000000000000000" pitchFamily="2" charset="2"/>
            </a:endParaRPr>
          </a:p>
          <a:p>
            <a:endParaRPr kumimoji="1" lang="en-US" altLang="ja-JP" b="1" i="1" dirty="0" smtClean="0">
              <a:sym typeface="Wingdings" panose="05000000000000000000" pitchFamily="2" charset="2"/>
            </a:endParaRPr>
          </a:p>
          <a:p>
            <a:pPr marL="285750" indent="-285750">
              <a:buFont typeface="Arial" panose="020B0604020202020204" pitchFamily="34" charset="0"/>
              <a:buChar char="•"/>
            </a:pPr>
            <a:r>
              <a:rPr kumimoji="1" lang="ja-JP" altLang="en-US" dirty="0" smtClean="0"/>
              <a:t>「</a:t>
            </a: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国</a:t>
            </a:r>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からの財源</a:t>
            </a: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確保</a:t>
            </a:r>
            <a:r>
              <a:rPr kumimoji="1" lang="ja-JP" altLang="en-US" dirty="0"/>
              <a:t>」を図るために</a:t>
            </a:r>
            <a:r>
              <a:rPr kumimoji="1" lang="ja-JP" altLang="en-US" dirty="0" smtClean="0"/>
              <a:t>、「</a:t>
            </a:r>
            <a:r>
              <a:rPr kumimoji="1" lang="ja-JP" altLang="en-US" b="1" dirty="0" smtClean="0"/>
              <a:t>拉致→収容所増設→さらなる拉致</a:t>
            </a:r>
            <a:r>
              <a:rPr kumimoji="1" lang="ja-JP" altLang="en-US" dirty="0" smtClean="0"/>
              <a:t>」　のスパイラル。</a:t>
            </a:r>
            <a:endParaRPr kumimoji="1" lang="en-US" dirty="0"/>
          </a:p>
          <a:p>
            <a:pPr marL="285750" indent="-285750">
              <a:buFont typeface="Arial" panose="020B0604020202020204" pitchFamily="34" charset="0"/>
              <a:buChar char="•"/>
            </a:pPr>
            <a:endParaRPr kumimoji="1" lang="en-GB" dirty="0"/>
          </a:p>
        </p:txBody>
      </p:sp>
      <p:sp>
        <p:nvSpPr>
          <p:cNvPr id="4" name="爆発 2 3"/>
          <p:cNvSpPr/>
          <p:nvPr/>
        </p:nvSpPr>
        <p:spPr>
          <a:xfrm>
            <a:off x="1219200" y="1955157"/>
            <a:ext cx="1828800" cy="407043"/>
          </a:xfrm>
          <a:prstGeom prst="irregularSeal2">
            <a:avLst/>
          </a:prstGeom>
          <a:noFill/>
          <a:ln>
            <a:solidFill>
              <a:srgbClr val="FF0000"/>
            </a:solidFill>
          </a:ln>
          <a:effectLst>
            <a:outerShdw blurRad="50800" dist="38100" dir="2700000" algn="tl" rotWithShape="0">
              <a:srgbClr val="FF33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pic>
        <p:nvPicPr>
          <p:cNvPr id="8" name="図 7"/>
          <p:cNvPicPr>
            <a:picLocks noChangeAspect="1"/>
          </p:cNvPicPr>
          <p:nvPr/>
        </p:nvPicPr>
        <p:blipFill>
          <a:blip r:embed="rId3"/>
          <a:stretch>
            <a:fillRect/>
          </a:stretch>
        </p:blipFill>
        <p:spPr>
          <a:xfrm>
            <a:off x="4628305" y="2143436"/>
            <a:ext cx="1085182" cy="30483"/>
          </a:xfrm>
          <a:prstGeom prst="rect">
            <a:avLst/>
          </a:prstGeom>
        </p:spPr>
      </p:pic>
    </p:spTree>
    <p:extLst>
      <p:ext uri="{BB962C8B-B14F-4D97-AF65-F5344CB8AC3E}">
        <p14:creationId xmlns:p14="http://schemas.microsoft.com/office/powerpoint/2010/main" val="308824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508545320"/>
              </p:ext>
            </p:extLst>
          </p:nvPr>
        </p:nvGraphicFramePr>
        <p:xfrm>
          <a:off x="1066800" y="1066800"/>
          <a:ext cx="8153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762000" y="174248"/>
            <a:ext cx="8153400" cy="1384995"/>
          </a:xfrm>
          <a:prstGeom prst="rect">
            <a:avLst/>
          </a:prstGeom>
          <a:noFill/>
        </p:spPr>
        <p:txBody>
          <a:bodyPr wrap="square" rtlCol="0">
            <a:spAutoFit/>
          </a:bodyPr>
          <a:lstStyle/>
          <a:p>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施設に子どもを送り込む「拉致」が、</a:t>
            </a:r>
            <a:endParaRPr kumimoji="1" lang="en-US" altLang="ja-JP"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児童相談所最大のビジネス：</a:t>
            </a:r>
            <a:endParaRPr kumimoji="1" lang="en-US" altLang="ja-JP"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r>
              <a:rPr kumimoji="1" lang="ja-JP" altLang="en-US" sz="2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a:t>
            </a:r>
            <a:r>
              <a:rPr kumimoji="1" lang="en-US" altLang="ja-JP" sz="2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2013</a:t>
            </a:r>
            <a:r>
              <a:rPr kumimoji="1" lang="ja-JP" altLang="en-US" sz="20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年度</a:t>
            </a:r>
            <a:r>
              <a:rPr kumimoji="1" lang="ja-JP" altLang="en-US" sz="2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横浜市児相費</a:t>
            </a:r>
            <a:r>
              <a:rPr kumimoji="1" lang="ja-JP" altLang="en-US" sz="20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内訳</a:t>
            </a:r>
            <a:endParaRPr kumimoji="1" lang="en-US" sz="20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14</a:t>
            </a:fld>
            <a:endParaRPr lang="en-US" dirty="0"/>
          </a:p>
        </p:txBody>
      </p:sp>
    </p:spTree>
    <p:extLst>
      <p:ext uri="{BB962C8B-B14F-4D97-AF65-F5344CB8AC3E}">
        <p14:creationId xmlns:p14="http://schemas.microsoft.com/office/powerpoint/2010/main" val="3557773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graphicEl>
                                              <a:chart seriesIdx="-3" categoryIdx="-3" bldStep="gridLegend"/>
                                            </p:graphicEl>
                                          </p:spTgt>
                                        </p:tgtEl>
                                        <p:attrNameLst>
                                          <p:attrName>style.visibility</p:attrName>
                                        </p:attrNameLst>
                                      </p:cBhvr>
                                      <p:to>
                                        <p:strVal val="visible"/>
                                      </p:to>
                                    </p:set>
                                    <p:animEffect transition="in" filter="wheel(1)">
                                      <p:cBhvr>
                                        <p:cTn id="7" dur="2500"/>
                                        <p:tgtEl>
                                          <p:spTgt spid="3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2">
                                            <p:graphicEl>
                                              <a:chart seriesIdx="-4" categoryIdx="0" bldStep="category"/>
                                            </p:graphicEl>
                                          </p:spTgt>
                                        </p:tgtEl>
                                        <p:attrNameLst>
                                          <p:attrName>style.visibility</p:attrName>
                                        </p:attrNameLst>
                                      </p:cBhvr>
                                      <p:to>
                                        <p:strVal val="visible"/>
                                      </p:to>
                                    </p:set>
                                    <p:animEffect transition="in" filter="wheel(1)">
                                      <p:cBhvr>
                                        <p:cTn id="12" dur="2500"/>
                                        <p:tgtEl>
                                          <p:spTgt spid="3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2">
                                            <p:graphicEl>
                                              <a:chart seriesIdx="-4" categoryIdx="1" bldStep="category"/>
                                            </p:graphicEl>
                                          </p:spTgt>
                                        </p:tgtEl>
                                        <p:attrNameLst>
                                          <p:attrName>style.visibility</p:attrName>
                                        </p:attrNameLst>
                                      </p:cBhvr>
                                      <p:to>
                                        <p:strVal val="visible"/>
                                      </p:to>
                                    </p:set>
                                    <p:animEffect transition="in" filter="wheel(1)">
                                      <p:cBhvr>
                                        <p:cTn id="17" dur="2500"/>
                                        <p:tgtEl>
                                          <p:spTgt spid="3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
                                            <p:graphicEl>
                                              <a:chart seriesIdx="-4" categoryIdx="2" bldStep="category"/>
                                            </p:graphicEl>
                                          </p:spTgt>
                                        </p:tgtEl>
                                        <p:attrNameLst>
                                          <p:attrName>style.visibility</p:attrName>
                                        </p:attrNameLst>
                                      </p:cBhvr>
                                      <p:to>
                                        <p:strVal val="visible"/>
                                      </p:to>
                                    </p:set>
                                    <p:animEffect transition="in" filter="wheel(1)">
                                      <p:cBhvr>
                                        <p:cTn id="22" dur="2500"/>
                                        <p:tgtEl>
                                          <p:spTgt spid="32">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2">
                                            <p:graphicEl>
                                              <a:chart seriesIdx="-4" categoryIdx="3" bldStep="category"/>
                                            </p:graphicEl>
                                          </p:spTgt>
                                        </p:tgtEl>
                                        <p:attrNameLst>
                                          <p:attrName>style.visibility</p:attrName>
                                        </p:attrNameLst>
                                      </p:cBhvr>
                                      <p:to>
                                        <p:strVal val="visible"/>
                                      </p:to>
                                    </p:set>
                                    <p:animEffect transition="in" filter="wheel(1)">
                                      <p:cBhvr>
                                        <p:cTn id="27" dur="2500"/>
                                        <p:tgtEl>
                                          <p:spTgt spid="32">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2">
                                            <p:graphicEl>
                                              <a:chart seriesIdx="-4" categoryIdx="4" bldStep="category"/>
                                            </p:graphicEl>
                                          </p:spTgt>
                                        </p:tgtEl>
                                        <p:attrNameLst>
                                          <p:attrName>style.visibility</p:attrName>
                                        </p:attrNameLst>
                                      </p:cBhvr>
                                      <p:to>
                                        <p:strVal val="visible"/>
                                      </p:to>
                                    </p:set>
                                    <p:animEffect transition="in" filter="wheel(1)">
                                      <p:cBhvr>
                                        <p:cTn id="32" dur="2500"/>
                                        <p:tgtEl>
                                          <p:spTgt spid="32">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2">
                                            <p:graphicEl>
                                              <a:chart seriesIdx="-4" categoryIdx="5" bldStep="category"/>
                                            </p:graphicEl>
                                          </p:spTgt>
                                        </p:tgtEl>
                                        <p:attrNameLst>
                                          <p:attrName>style.visibility</p:attrName>
                                        </p:attrNameLst>
                                      </p:cBhvr>
                                      <p:to>
                                        <p:strVal val="visible"/>
                                      </p:to>
                                    </p:set>
                                    <p:animEffect transition="in" filter="wheel(1)">
                                      <p:cBhvr>
                                        <p:cTn id="37" dur="2500"/>
                                        <p:tgtEl>
                                          <p:spTgt spid="32">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2">
                                            <p:graphicEl>
                                              <a:chart seriesIdx="-4" categoryIdx="6" bldStep="category"/>
                                            </p:graphicEl>
                                          </p:spTgt>
                                        </p:tgtEl>
                                        <p:attrNameLst>
                                          <p:attrName>style.visibility</p:attrName>
                                        </p:attrNameLst>
                                      </p:cBhvr>
                                      <p:to>
                                        <p:strVal val="visible"/>
                                      </p:to>
                                    </p:set>
                                    <p:animEffect transition="in" filter="wheel(1)">
                                      <p:cBhvr>
                                        <p:cTn id="42" dur="2500"/>
                                        <p:tgtEl>
                                          <p:spTgt spid="32">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2">
                                            <p:graphicEl>
                                              <a:chart seriesIdx="-4" categoryIdx="7" bldStep="category"/>
                                            </p:graphicEl>
                                          </p:spTgt>
                                        </p:tgtEl>
                                        <p:attrNameLst>
                                          <p:attrName>style.visibility</p:attrName>
                                        </p:attrNameLst>
                                      </p:cBhvr>
                                      <p:to>
                                        <p:strVal val="visible"/>
                                      </p:to>
                                    </p:set>
                                    <p:animEffect transition="in" filter="wheel(1)">
                                      <p:cBhvr>
                                        <p:cTn id="47" dur="2500"/>
                                        <p:tgtEl>
                                          <p:spTgt spid="32">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2">
                                            <p:graphicEl>
                                              <a:chart seriesIdx="-4" categoryIdx="8" bldStep="category"/>
                                            </p:graphicEl>
                                          </p:spTgt>
                                        </p:tgtEl>
                                        <p:attrNameLst>
                                          <p:attrName>style.visibility</p:attrName>
                                        </p:attrNameLst>
                                      </p:cBhvr>
                                      <p:to>
                                        <p:strVal val="visible"/>
                                      </p:to>
                                    </p:set>
                                    <p:animEffect transition="in" filter="wheel(1)">
                                      <p:cBhvr>
                                        <p:cTn id="52" dur="2500"/>
                                        <p:tgtEl>
                                          <p:spTgt spid="32">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2">
                                            <p:graphicEl>
                                              <a:chart seriesIdx="-4" categoryIdx="9" bldStep="category"/>
                                            </p:graphicEl>
                                          </p:spTgt>
                                        </p:tgtEl>
                                        <p:attrNameLst>
                                          <p:attrName>style.visibility</p:attrName>
                                        </p:attrNameLst>
                                      </p:cBhvr>
                                      <p:to>
                                        <p:strVal val="visible"/>
                                      </p:to>
                                    </p:set>
                                    <p:animEffect transition="in" filter="wheel(1)">
                                      <p:cBhvr>
                                        <p:cTn id="57" dur="2500"/>
                                        <p:tgtEl>
                                          <p:spTgt spid="32">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2">
                                            <p:graphicEl>
                                              <a:chart seriesIdx="-4" categoryIdx="10" bldStep="category"/>
                                            </p:graphicEl>
                                          </p:spTgt>
                                        </p:tgtEl>
                                        <p:attrNameLst>
                                          <p:attrName>style.visibility</p:attrName>
                                        </p:attrNameLst>
                                      </p:cBhvr>
                                      <p:to>
                                        <p:strVal val="visible"/>
                                      </p:to>
                                    </p:set>
                                    <p:animEffect transition="in" filter="wheel(1)">
                                      <p:cBhvr>
                                        <p:cTn id="62" dur="2500"/>
                                        <p:tgtEl>
                                          <p:spTgt spid="32">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2">
                                            <p:graphicEl>
                                              <a:chart seriesIdx="-4" categoryIdx="11" bldStep="category"/>
                                            </p:graphicEl>
                                          </p:spTgt>
                                        </p:tgtEl>
                                        <p:attrNameLst>
                                          <p:attrName>style.visibility</p:attrName>
                                        </p:attrNameLst>
                                      </p:cBhvr>
                                      <p:to>
                                        <p:strVal val="visible"/>
                                      </p:to>
                                    </p:set>
                                    <p:animEffect transition="in" filter="wheel(1)">
                                      <p:cBhvr>
                                        <p:cTn id="67" dur="2500"/>
                                        <p:tgtEl>
                                          <p:spTgt spid="32">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5718" y="496279"/>
            <a:ext cx="8323482" cy="547236"/>
          </a:xfrm>
        </p:spPr>
        <p:txBody>
          <a:bodyPr>
            <a:noAutofit/>
          </a:bodyPr>
          <a:lstStyle/>
          <a:p>
            <a:pPr algn="l">
              <a:lnSpc>
                <a:spcPts val="3200"/>
              </a:lnSpc>
            </a:pPr>
            <a:r>
              <a:rPr kumimoji="1" lang="ja-JP" altLang="en-US" sz="3200" b="1" dirty="0" smtClean="0">
                <a:solidFill>
                  <a:srgbClr val="FFFF00"/>
                </a:solidFill>
                <a:effectLst>
                  <a:outerShdw blurRad="38100" dist="38100" dir="2700000" algn="tl">
                    <a:srgbClr val="000000">
                      <a:alpha val="43137"/>
                    </a:srgbClr>
                  </a:outerShdw>
                </a:effectLst>
              </a:rPr>
              <a:t>児虐利権の構造</a:t>
            </a:r>
            <a:r>
              <a:rPr kumimoji="1" lang="en-US" altLang="ja-JP" sz="3200" b="1" dirty="0" smtClean="0">
                <a:solidFill>
                  <a:srgbClr val="FFFF00"/>
                </a:solidFill>
                <a:effectLst>
                  <a:outerShdw blurRad="38100" dist="38100" dir="2700000" algn="tl">
                    <a:srgbClr val="000000">
                      <a:alpha val="43137"/>
                    </a:srgbClr>
                  </a:outerShdw>
                </a:effectLst>
              </a:rPr>
              <a:t>/1: </a:t>
            </a:r>
            <a:r>
              <a:rPr kumimoji="1" lang="ja-JP" altLang="en-US" sz="3200" dirty="0" smtClean="0">
                <a:solidFill>
                  <a:srgbClr val="FFFF00"/>
                </a:solidFill>
                <a:effectLst>
                  <a:outerShdw blurRad="38100" dist="38100" dir="2700000" algn="tl">
                    <a:srgbClr val="000000">
                      <a:alpha val="43137"/>
                    </a:srgbClr>
                  </a:outerShdw>
                </a:effectLst>
              </a:rPr>
              <a:t>財務省～児童相談所</a:t>
            </a:r>
            <a:endParaRPr kumimoji="1" lang="en-GB" sz="3200" dirty="0">
              <a:solidFill>
                <a:srgbClr val="FFFF00"/>
              </a:solidFill>
              <a:effectLst>
                <a:outerShdw blurRad="38100" dist="38100" dir="2700000" algn="tl">
                  <a:srgbClr val="000000">
                    <a:alpha val="43137"/>
                  </a:srgbClr>
                </a:outerShdw>
              </a:effectLst>
            </a:endParaRPr>
          </a:p>
        </p:txBody>
      </p:sp>
      <p:sp>
        <p:nvSpPr>
          <p:cNvPr id="11" name="屈折矢印 10"/>
          <p:cNvSpPr/>
          <p:nvPr/>
        </p:nvSpPr>
        <p:spPr>
          <a:xfrm rot="5400000">
            <a:off x="2319441" y="3099615"/>
            <a:ext cx="871507" cy="992181"/>
          </a:xfrm>
          <a:prstGeom prst="bentUpArrow">
            <a:avLst>
              <a:gd name="adj1" fmla="val 32840"/>
              <a:gd name="adj2" fmla="val 25000"/>
              <a:gd name="adj3" fmla="val 35780"/>
            </a:avLst>
          </a:prstGeom>
          <a:solidFill>
            <a:srgbClr val="FFC000"/>
          </a:solidFill>
        </p:spPr>
        <p:style>
          <a:lnRef idx="0">
            <a:schemeClr val="lt1">
              <a:hueOff val="0"/>
              <a:satOff val="0"/>
              <a:lumOff val="0"/>
              <a:alphaOff val="0"/>
            </a:schemeClr>
          </a:lnRef>
          <a:fillRef idx="1">
            <a:scrgbClr r="0" g="0" b="0"/>
          </a:fillRef>
          <a:effectRef idx="3">
            <a:schemeClr val="accent3">
              <a:tint val="50000"/>
              <a:hueOff val="0"/>
              <a:satOff val="0"/>
              <a:lumOff val="0"/>
              <a:alphaOff val="0"/>
            </a:schemeClr>
          </a:effectRef>
          <a:fontRef idx="minor">
            <a:schemeClr val="lt1">
              <a:hueOff val="0"/>
              <a:satOff val="0"/>
              <a:lumOff val="0"/>
              <a:alphaOff val="0"/>
            </a:schemeClr>
          </a:fontRef>
        </p:style>
      </p:sp>
      <p:sp>
        <p:nvSpPr>
          <p:cNvPr id="13" name="フリーフォーム 12"/>
          <p:cNvSpPr/>
          <p:nvPr/>
        </p:nvSpPr>
        <p:spPr>
          <a:xfrm>
            <a:off x="2088545" y="2133530"/>
            <a:ext cx="1467105" cy="1026926"/>
          </a:xfrm>
          <a:custGeom>
            <a:avLst/>
            <a:gdLst>
              <a:gd name="connsiteX0" fmla="*/ 0 w 1955631"/>
              <a:gd name="connsiteY0" fmla="*/ 228192 h 1368878"/>
              <a:gd name="connsiteX1" fmla="*/ 228192 w 1955631"/>
              <a:gd name="connsiteY1" fmla="*/ 0 h 1368878"/>
              <a:gd name="connsiteX2" fmla="*/ 1727439 w 1955631"/>
              <a:gd name="connsiteY2" fmla="*/ 0 h 1368878"/>
              <a:gd name="connsiteX3" fmla="*/ 1955631 w 1955631"/>
              <a:gd name="connsiteY3" fmla="*/ 228192 h 1368878"/>
              <a:gd name="connsiteX4" fmla="*/ 1955631 w 1955631"/>
              <a:gd name="connsiteY4" fmla="*/ 1140686 h 1368878"/>
              <a:gd name="connsiteX5" fmla="*/ 1727439 w 1955631"/>
              <a:gd name="connsiteY5" fmla="*/ 1368878 h 1368878"/>
              <a:gd name="connsiteX6" fmla="*/ 228192 w 1955631"/>
              <a:gd name="connsiteY6" fmla="*/ 1368878 h 1368878"/>
              <a:gd name="connsiteX7" fmla="*/ 0 w 1955631"/>
              <a:gd name="connsiteY7" fmla="*/ 1140686 h 1368878"/>
              <a:gd name="connsiteX8" fmla="*/ 0 w 1955631"/>
              <a:gd name="connsiteY8" fmla="*/ 228192 h 13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31" h="1368878">
                <a:moveTo>
                  <a:pt x="0" y="228192"/>
                </a:moveTo>
                <a:cubicBezTo>
                  <a:pt x="0" y="102165"/>
                  <a:pt x="102165" y="0"/>
                  <a:pt x="228192" y="0"/>
                </a:cubicBezTo>
                <a:lnTo>
                  <a:pt x="1727439" y="0"/>
                </a:lnTo>
                <a:cubicBezTo>
                  <a:pt x="1853466" y="0"/>
                  <a:pt x="1955631" y="102165"/>
                  <a:pt x="1955631" y="228192"/>
                </a:cubicBezTo>
                <a:lnTo>
                  <a:pt x="1955631" y="1140686"/>
                </a:lnTo>
                <a:cubicBezTo>
                  <a:pt x="1955631" y="1266713"/>
                  <a:pt x="1853466" y="1368878"/>
                  <a:pt x="1727439" y="1368878"/>
                </a:cubicBezTo>
                <a:lnTo>
                  <a:pt x="228192" y="1368878"/>
                </a:lnTo>
                <a:cubicBezTo>
                  <a:pt x="102165" y="1368878"/>
                  <a:pt x="0" y="1266713"/>
                  <a:pt x="0" y="1140686"/>
                </a:cubicBezTo>
                <a:lnTo>
                  <a:pt x="0" y="228192"/>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98729" tIns="98729" rIns="98729" bIns="98729" numCol="1" spcCol="1270" anchor="ctr" anchorCtr="0">
            <a:noAutofit/>
          </a:bodyPr>
          <a:lstStyle/>
          <a:p>
            <a:pPr algn="ctr" defTabSz="566889">
              <a:lnSpc>
                <a:spcPct val="90000"/>
              </a:lnSpc>
              <a:spcBef>
                <a:spcPct val="0"/>
              </a:spcBef>
              <a:spcAft>
                <a:spcPct val="35000"/>
              </a:spcAft>
            </a:pPr>
            <a:r>
              <a:rPr lang="ja-JP" altLang="en-US" sz="2800" dirty="0" smtClean="0"/>
              <a:t>財務省</a:t>
            </a:r>
            <a:endParaRPr lang="en-GB" sz="2800" dirty="0"/>
          </a:p>
        </p:txBody>
      </p:sp>
      <p:sp>
        <p:nvSpPr>
          <p:cNvPr id="16" name="フリーフォーム 15"/>
          <p:cNvSpPr/>
          <p:nvPr/>
        </p:nvSpPr>
        <p:spPr>
          <a:xfrm>
            <a:off x="3555650" y="2231471"/>
            <a:ext cx="1067033" cy="830007"/>
          </a:xfrm>
          <a:custGeom>
            <a:avLst/>
            <a:gdLst>
              <a:gd name="connsiteX0" fmla="*/ 0 w 1422340"/>
              <a:gd name="connsiteY0" fmla="*/ 0 h 1106388"/>
              <a:gd name="connsiteX1" fmla="*/ 1422340 w 1422340"/>
              <a:gd name="connsiteY1" fmla="*/ 0 h 1106388"/>
              <a:gd name="connsiteX2" fmla="*/ 1422340 w 1422340"/>
              <a:gd name="connsiteY2" fmla="*/ 1106388 h 1106388"/>
              <a:gd name="connsiteX3" fmla="*/ 0 w 1422340"/>
              <a:gd name="connsiteY3" fmla="*/ 1106388 h 1106388"/>
              <a:gd name="connsiteX4" fmla="*/ 0 w 1422340"/>
              <a:gd name="connsiteY4" fmla="*/ 0 h 110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40" h="1106388">
                <a:moveTo>
                  <a:pt x="0" y="0"/>
                </a:moveTo>
                <a:lnTo>
                  <a:pt x="1422340" y="0"/>
                </a:lnTo>
                <a:lnTo>
                  <a:pt x="1422340" y="1106388"/>
                </a:lnTo>
                <a:lnTo>
                  <a:pt x="0" y="11063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90" tIns="48590" rIns="48590" bIns="48590" numCol="1" spcCol="1270" anchor="ctr" anchorCtr="0">
            <a:noAutofit/>
          </a:bodyPr>
          <a:lstStyle/>
          <a:p>
            <a:pPr marL="85748" lvl="1" indent="-85748" defTabSz="433503">
              <a:lnSpc>
                <a:spcPct val="90000"/>
              </a:lnSpc>
              <a:spcBef>
                <a:spcPct val="0"/>
              </a:spcBef>
              <a:spcAft>
                <a:spcPct val="15000"/>
              </a:spcAft>
              <a:buChar char="••"/>
            </a:pPr>
            <a:endParaRPr lang="en-GB" sz="975" dirty="0"/>
          </a:p>
        </p:txBody>
      </p:sp>
      <p:sp>
        <p:nvSpPr>
          <p:cNvPr id="17" name="屈折矢印 16"/>
          <p:cNvSpPr/>
          <p:nvPr/>
        </p:nvSpPr>
        <p:spPr>
          <a:xfrm rot="5400000">
            <a:off x="3535828" y="4253192"/>
            <a:ext cx="871507" cy="992181"/>
          </a:xfrm>
          <a:prstGeom prst="bentUpArrow">
            <a:avLst>
              <a:gd name="adj1" fmla="val 32840"/>
              <a:gd name="adj2" fmla="val 25000"/>
              <a:gd name="adj3" fmla="val 35780"/>
            </a:avLst>
          </a:prstGeom>
          <a:solidFill>
            <a:srgbClr val="FFC000"/>
          </a:solidFill>
        </p:spPr>
        <p:style>
          <a:lnRef idx="0">
            <a:schemeClr val="lt1">
              <a:hueOff val="0"/>
              <a:satOff val="0"/>
              <a:lumOff val="0"/>
              <a:alphaOff val="0"/>
            </a:schemeClr>
          </a:lnRef>
          <a:fillRef idx="1">
            <a:scrgbClr r="0" g="0" b="0"/>
          </a:fillRef>
          <a:effectRef idx="3">
            <a:schemeClr val="accent3">
              <a:tint val="50000"/>
              <a:hueOff val="921471"/>
              <a:satOff val="-34372"/>
              <a:lumOff val="9722"/>
              <a:alphaOff val="0"/>
            </a:schemeClr>
          </a:effectRef>
          <a:fontRef idx="minor">
            <a:schemeClr val="lt1">
              <a:hueOff val="0"/>
              <a:satOff val="0"/>
              <a:lumOff val="0"/>
              <a:alphaOff val="0"/>
            </a:schemeClr>
          </a:fontRef>
        </p:style>
      </p:sp>
      <p:sp>
        <p:nvSpPr>
          <p:cNvPr id="20" name="フリーフォーム 19"/>
          <p:cNvSpPr/>
          <p:nvPr/>
        </p:nvSpPr>
        <p:spPr>
          <a:xfrm>
            <a:off x="3383554" y="3274127"/>
            <a:ext cx="1467105" cy="1026926"/>
          </a:xfrm>
          <a:custGeom>
            <a:avLst/>
            <a:gdLst>
              <a:gd name="connsiteX0" fmla="*/ 0 w 1955631"/>
              <a:gd name="connsiteY0" fmla="*/ 228192 h 1368878"/>
              <a:gd name="connsiteX1" fmla="*/ 228192 w 1955631"/>
              <a:gd name="connsiteY1" fmla="*/ 0 h 1368878"/>
              <a:gd name="connsiteX2" fmla="*/ 1727439 w 1955631"/>
              <a:gd name="connsiteY2" fmla="*/ 0 h 1368878"/>
              <a:gd name="connsiteX3" fmla="*/ 1955631 w 1955631"/>
              <a:gd name="connsiteY3" fmla="*/ 228192 h 1368878"/>
              <a:gd name="connsiteX4" fmla="*/ 1955631 w 1955631"/>
              <a:gd name="connsiteY4" fmla="*/ 1140686 h 1368878"/>
              <a:gd name="connsiteX5" fmla="*/ 1727439 w 1955631"/>
              <a:gd name="connsiteY5" fmla="*/ 1368878 h 1368878"/>
              <a:gd name="connsiteX6" fmla="*/ 228192 w 1955631"/>
              <a:gd name="connsiteY6" fmla="*/ 1368878 h 1368878"/>
              <a:gd name="connsiteX7" fmla="*/ 0 w 1955631"/>
              <a:gd name="connsiteY7" fmla="*/ 1140686 h 1368878"/>
              <a:gd name="connsiteX8" fmla="*/ 0 w 1955631"/>
              <a:gd name="connsiteY8" fmla="*/ 228192 h 13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31" h="1368878">
                <a:moveTo>
                  <a:pt x="0" y="228192"/>
                </a:moveTo>
                <a:cubicBezTo>
                  <a:pt x="0" y="102165"/>
                  <a:pt x="102165" y="0"/>
                  <a:pt x="228192" y="0"/>
                </a:cubicBezTo>
                <a:lnTo>
                  <a:pt x="1727439" y="0"/>
                </a:lnTo>
                <a:cubicBezTo>
                  <a:pt x="1853466" y="0"/>
                  <a:pt x="1955631" y="102165"/>
                  <a:pt x="1955631" y="228192"/>
                </a:cubicBezTo>
                <a:lnTo>
                  <a:pt x="1955631" y="1140686"/>
                </a:lnTo>
                <a:cubicBezTo>
                  <a:pt x="1955631" y="1266713"/>
                  <a:pt x="1853466" y="1368878"/>
                  <a:pt x="1727439" y="1368878"/>
                </a:cubicBezTo>
                <a:lnTo>
                  <a:pt x="228192" y="1368878"/>
                </a:lnTo>
                <a:cubicBezTo>
                  <a:pt x="102165" y="1368878"/>
                  <a:pt x="0" y="1266713"/>
                  <a:pt x="0" y="1140686"/>
                </a:cubicBezTo>
                <a:lnTo>
                  <a:pt x="0" y="228192"/>
                </a:lnTo>
                <a:close/>
              </a:path>
            </a:pathLst>
          </a:custGeom>
        </p:spPr>
        <p:style>
          <a:lnRef idx="0">
            <a:schemeClr val="lt1">
              <a:hueOff val="0"/>
              <a:satOff val="0"/>
              <a:lumOff val="0"/>
              <a:alphaOff val="0"/>
            </a:schemeClr>
          </a:lnRef>
          <a:fillRef idx="3">
            <a:schemeClr val="accent3">
              <a:hueOff val="521616"/>
              <a:satOff val="-18779"/>
              <a:lumOff val="393"/>
              <a:alphaOff val="0"/>
            </a:schemeClr>
          </a:fillRef>
          <a:effectRef idx="3">
            <a:schemeClr val="accent3">
              <a:hueOff val="521616"/>
              <a:satOff val="-18779"/>
              <a:lumOff val="393"/>
              <a:alphaOff val="0"/>
            </a:schemeClr>
          </a:effectRef>
          <a:fontRef idx="minor">
            <a:schemeClr val="lt1"/>
          </a:fontRef>
        </p:style>
        <p:txBody>
          <a:bodyPr spcFirstLastPara="0" vert="horz" wrap="square" lIns="98729" tIns="98729" rIns="98729" bIns="98729" numCol="1" spcCol="1270" anchor="ctr" anchorCtr="0">
            <a:noAutofit/>
          </a:bodyPr>
          <a:lstStyle/>
          <a:p>
            <a:pPr algn="ctr" defTabSz="566889">
              <a:lnSpc>
                <a:spcPct val="90000"/>
              </a:lnSpc>
              <a:spcBef>
                <a:spcPct val="0"/>
              </a:spcBef>
              <a:spcAft>
                <a:spcPct val="35000"/>
              </a:spcAft>
            </a:pPr>
            <a:r>
              <a:rPr lang="ja-JP" altLang="en-US" b="1" dirty="0" smtClean="0"/>
              <a:t>厚生労働省</a:t>
            </a:r>
            <a:endParaRPr lang="en-GB" b="1" dirty="0"/>
          </a:p>
        </p:txBody>
      </p:sp>
      <p:sp>
        <p:nvSpPr>
          <p:cNvPr id="21" name="フリーフォーム 20"/>
          <p:cNvSpPr/>
          <p:nvPr/>
        </p:nvSpPr>
        <p:spPr>
          <a:xfrm>
            <a:off x="4772037" y="3385049"/>
            <a:ext cx="1067033" cy="830007"/>
          </a:xfrm>
          <a:custGeom>
            <a:avLst/>
            <a:gdLst>
              <a:gd name="connsiteX0" fmla="*/ 0 w 1422340"/>
              <a:gd name="connsiteY0" fmla="*/ 0 h 1106388"/>
              <a:gd name="connsiteX1" fmla="*/ 1422340 w 1422340"/>
              <a:gd name="connsiteY1" fmla="*/ 0 h 1106388"/>
              <a:gd name="connsiteX2" fmla="*/ 1422340 w 1422340"/>
              <a:gd name="connsiteY2" fmla="*/ 1106388 h 1106388"/>
              <a:gd name="connsiteX3" fmla="*/ 0 w 1422340"/>
              <a:gd name="connsiteY3" fmla="*/ 1106388 h 1106388"/>
              <a:gd name="connsiteX4" fmla="*/ 0 w 1422340"/>
              <a:gd name="connsiteY4" fmla="*/ 0 h 110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40" h="1106388">
                <a:moveTo>
                  <a:pt x="0" y="0"/>
                </a:moveTo>
                <a:lnTo>
                  <a:pt x="1422340" y="0"/>
                </a:lnTo>
                <a:lnTo>
                  <a:pt x="1422340" y="1106388"/>
                </a:lnTo>
                <a:lnTo>
                  <a:pt x="0" y="11063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590" tIns="48590" rIns="48590" bIns="48590" numCol="1" spcCol="1270" anchor="ctr" anchorCtr="0">
            <a:noAutofit/>
          </a:bodyPr>
          <a:lstStyle/>
          <a:p>
            <a:pPr marL="85748" lvl="1" indent="-85748" defTabSz="433503">
              <a:lnSpc>
                <a:spcPct val="90000"/>
              </a:lnSpc>
              <a:spcBef>
                <a:spcPct val="0"/>
              </a:spcBef>
              <a:spcAft>
                <a:spcPct val="15000"/>
              </a:spcAft>
              <a:buChar char="••"/>
            </a:pPr>
            <a:endParaRPr lang="en-GB" sz="975" dirty="0"/>
          </a:p>
        </p:txBody>
      </p:sp>
      <p:sp>
        <p:nvSpPr>
          <p:cNvPr id="22" name="フリーフォーム 21"/>
          <p:cNvSpPr/>
          <p:nvPr/>
        </p:nvSpPr>
        <p:spPr>
          <a:xfrm>
            <a:off x="4521318" y="4440686"/>
            <a:ext cx="1467105" cy="1026926"/>
          </a:xfrm>
          <a:custGeom>
            <a:avLst/>
            <a:gdLst>
              <a:gd name="connsiteX0" fmla="*/ 0 w 1955631"/>
              <a:gd name="connsiteY0" fmla="*/ 228192 h 1368878"/>
              <a:gd name="connsiteX1" fmla="*/ 228192 w 1955631"/>
              <a:gd name="connsiteY1" fmla="*/ 0 h 1368878"/>
              <a:gd name="connsiteX2" fmla="*/ 1727439 w 1955631"/>
              <a:gd name="connsiteY2" fmla="*/ 0 h 1368878"/>
              <a:gd name="connsiteX3" fmla="*/ 1955631 w 1955631"/>
              <a:gd name="connsiteY3" fmla="*/ 228192 h 1368878"/>
              <a:gd name="connsiteX4" fmla="*/ 1955631 w 1955631"/>
              <a:gd name="connsiteY4" fmla="*/ 1140686 h 1368878"/>
              <a:gd name="connsiteX5" fmla="*/ 1727439 w 1955631"/>
              <a:gd name="connsiteY5" fmla="*/ 1368878 h 1368878"/>
              <a:gd name="connsiteX6" fmla="*/ 228192 w 1955631"/>
              <a:gd name="connsiteY6" fmla="*/ 1368878 h 1368878"/>
              <a:gd name="connsiteX7" fmla="*/ 0 w 1955631"/>
              <a:gd name="connsiteY7" fmla="*/ 1140686 h 1368878"/>
              <a:gd name="connsiteX8" fmla="*/ 0 w 1955631"/>
              <a:gd name="connsiteY8" fmla="*/ 228192 h 136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631" h="1368878">
                <a:moveTo>
                  <a:pt x="0" y="228192"/>
                </a:moveTo>
                <a:cubicBezTo>
                  <a:pt x="0" y="102165"/>
                  <a:pt x="102165" y="0"/>
                  <a:pt x="228192" y="0"/>
                </a:cubicBezTo>
                <a:lnTo>
                  <a:pt x="1727439" y="0"/>
                </a:lnTo>
                <a:cubicBezTo>
                  <a:pt x="1853466" y="0"/>
                  <a:pt x="1955631" y="102165"/>
                  <a:pt x="1955631" y="228192"/>
                </a:cubicBezTo>
                <a:lnTo>
                  <a:pt x="1955631" y="1140686"/>
                </a:lnTo>
                <a:cubicBezTo>
                  <a:pt x="1955631" y="1266713"/>
                  <a:pt x="1853466" y="1368878"/>
                  <a:pt x="1727439" y="1368878"/>
                </a:cubicBezTo>
                <a:lnTo>
                  <a:pt x="228192" y="1368878"/>
                </a:lnTo>
                <a:cubicBezTo>
                  <a:pt x="102165" y="1368878"/>
                  <a:pt x="0" y="1266713"/>
                  <a:pt x="0" y="1140686"/>
                </a:cubicBezTo>
                <a:lnTo>
                  <a:pt x="0" y="228192"/>
                </a:lnTo>
                <a:close/>
              </a:path>
            </a:pathLst>
          </a:custGeom>
        </p:spPr>
        <p:style>
          <a:lnRef idx="0">
            <a:schemeClr val="lt1">
              <a:hueOff val="0"/>
              <a:satOff val="0"/>
              <a:lumOff val="0"/>
              <a:alphaOff val="0"/>
            </a:schemeClr>
          </a:lnRef>
          <a:fillRef idx="3">
            <a:schemeClr val="accent3">
              <a:hueOff val="1043232"/>
              <a:satOff val="-37558"/>
              <a:lumOff val="785"/>
              <a:alphaOff val="0"/>
            </a:schemeClr>
          </a:fillRef>
          <a:effectRef idx="3">
            <a:schemeClr val="accent3">
              <a:hueOff val="1043232"/>
              <a:satOff val="-37558"/>
              <a:lumOff val="785"/>
              <a:alphaOff val="0"/>
            </a:schemeClr>
          </a:effectRef>
          <a:fontRef idx="minor">
            <a:schemeClr val="lt1"/>
          </a:fontRef>
        </p:style>
        <p:txBody>
          <a:bodyPr spcFirstLastPara="0" vert="horz" wrap="square" lIns="98729" tIns="98729" rIns="98729" bIns="98729" numCol="1" spcCol="1270" anchor="ctr" anchorCtr="0">
            <a:noAutofit/>
          </a:bodyPr>
          <a:lstStyle/>
          <a:p>
            <a:pPr algn="ctr" defTabSz="566889">
              <a:lnSpc>
                <a:spcPct val="90000"/>
              </a:lnSpc>
              <a:spcBef>
                <a:spcPct val="0"/>
              </a:spcBef>
              <a:spcAft>
                <a:spcPct val="35000"/>
              </a:spcAft>
            </a:pPr>
            <a:r>
              <a:rPr lang="ja-JP" altLang="en-US" sz="2000" b="1" dirty="0" smtClean="0"/>
              <a:t>児童</a:t>
            </a:r>
            <a:endParaRPr lang="en-US" altLang="ja-JP" sz="2000" b="1" dirty="0" smtClean="0"/>
          </a:p>
          <a:p>
            <a:pPr algn="ctr" defTabSz="566889">
              <a:lnSpc>
                <a:spcPct val="90000"/>
              </a:lnSpc>
              <a:spcBef>
                <a:spcPct val="0"/>
              </a:spcBef>
              <a:spcAft>
                <a:spcPct val="35000"/>
              </a:spcAft>
            </a:pPr>
            <a:r>
              <a:rPr lang="ja-JP" altLang="en-US" sz="2000" b="1" dirty="0" smtClean="0"/>
              <a:t>相談所</a:t>
            </a:r>
            <a:endParaRPr lang="en-GB" sz="2000" b="1" dirty="0"/>
          </a:p>
        </p:txBody>
      </p:sp>
      <p:sp>
        <p:nvSpPr>
          <p:cNvPr id="23" name="フリーフォーム 22"/>
          <p:cNvSpPr/>
          <p:nvPr/>
        </p:nvSpPr>
        <p:spPr>
          <a:xfrm>
            <a:off x="5988424" y="4538627"/>
            <a:ext cx="1067033" cy="830007"/>
          </a:xfrm>
          <a:custGeom>
            <a:avLst/>
            <a:gdLst>
              <a:gd name="connsiteX0" fmla="*/ 0 w 1422340"/>
              <a:gd name="connsiteY0" fmla="*/ 0 h 1106388"/>
              <a:gd name="connsiteX1" fmla="*/ 1422340 w 1422340"/>
              <a:gd name="connsiteY1" fmla="*/ 0 h 1106388"/>
              <a:gd name="connsiteX2" fmla="*/ 1422340 w 1422340"/>
              <a:gd name="connsiteY2" fmla="*/ 1106388 h 1106388"/>
              <a:gd name="connsiteX3" fmla="*/ 0 w 1422340"/>
              <a:gd name="connsiteY3" fmla="*/ 1106388 h 1106388"/>
              <a:gd name="connsiteX4" fmla="*/ 0 w 1422340"/>
              <a:gd name="connsiteY4" fmla="*/ 0 h 110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340" h="1106388">
                <a:moveTo>
                  <a:pt x="0" y="0"/>
                </a:moveTo>
                <a:lnTo>
                  <a:pt x="1422340" y="0"/>
                </a:lnTo>
                <a:lnTo>
                  <a:pt x="1422340" y="1106388"/>
                </a:lnTo>
                <a:lnTo>
                  <a:pt x="0" y="11063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5740" tIns="65740" rIns="65740" bIns="65740" numCol="1" spcCol="1270" anchor="ctr" anchorCtr="0">
            <a:noAutofit/>
          </a:bodyPr>
          <a:lstStyle/>
          <a:p>
            <a:pPr marL="128622" lvl="1" indent="-128622" defTabSz="600235">
              <a:lnSpc>
                <a:spcPct val="90000"/>
              </a:lnSpc>
              <a:spcBef>
                <a:spcPct val="0"/>
              </a:spcBef>
              <a:spcAft>
                <a:spcPct val="15000"/>
              </a:spcAft>
              <a:buChar char="••"/>
            </a:pPr>
            <a:endParaRPr lang="en-GB" sz="1350" dirty="0"/>
          </a:p>
        </p:txBody>
      </p:sp>
      <p:sp>
        <p:nvSpPr>
          <p:cNvPr id="10" name="屈折矢印 9"/>
          <p:cNvSpPr/>
          <p:nvPr/>
        </p:nvSpPr>
        <p:spPr>
          <a:xfrm rot="16200000">
            <a:off x="3640157" y="2342282"/>
            <a:ext cx="871507" cy="992181"/>
          </a:xfrm>
          <a:prstGeom prst="bentUpArrow">
            <a:avLst>
              <a:gd name="adj1" fmla="val 32840"/>
              <a:gd name="adj2" fmla="val 25000"/>
              <a:gd name="adj3" fmla="val 35780"/>
            </a:avLst>
          </a:prstGeom>
          <a:solidFill>
            <a:srgbClr val="FFFF00"/>
          </a:solidFill>
        </p:spPr>
        <p:style>
          <a:lnRef idx="0">
            <a:schemeClr val="lt1">
              <a:hueOff val="0"/>
              <a:satOff val="0"/>
              <a:lumOff val="0"/>
              <a:alphaOff val="0"/>
            </a:schemeClr>
          </a:lnRef>
          <a:fillRef idx="1">
            <a:schemeClr val="accent3">
              <a:tint val="50000"/>
              <a:hueOff val="0"/>
              <a:satOff val="0"/>
              <a:lumOff val="0"/>
              <a:alphaOff val="0"/>
            </a:schemeClr>
          </a:fillRef>
          <a:effectRef idx="3">
            <a:schemeClr val="accent3">
              <a:tint val="50000"/>
              <a:hueOff val="0"/>
              <a:satOff val="0"/>
              <a:lumOff val="0"/>
              <a:alphaOff val="0"/>
            </a:schemeClr>
          </a:effectRef>
          <a:fontRef idx="minor">
            <a:schemeClr val="lt1">
              <a:hueOff val="0"/>
              <a:satOff val="0"/>
              <a:lumOff val="0"/>
              <a:alphaOff val="0"/>
            </a:schemeClr>
          </a:fontRef>
        </p:style>
      </p:sp>
      <p:sp>
        <p:nvSpPr>
          <p:cNvPr id="12" name="屈折矢印 11"/>
          <p:cNvSpPr/>
          <p:nvPr/>
        </p:nvSpPr>
        <p:spPr>
          <a:xfrm rot="16200000">
            <a:off x="4907226" y="3482881"/>
            <a:ext cx="871507" cy="992181"/>
          </a:xfrm>
          <a:prstGeom prst="bentUpArrow">
            <a:avLst>
              <a:gd name="adj1" fmla="val 32840"/>
              <a:gd name="adj2" fmla="val 25000"/>
              <a:gd name="adj3" fmla="val 35780"/>
            </a:avLst>
          </a:prstGeom>
          <a:solidFill>
            <a:srgbClr val="FFFF00"/>
          </a:solidFill>
        </p:spPr>
        <p:style>
          <a:lnRef idx="0">
            <a:schemeClr val="lt1">
              <a:hueOff val="0"/>
              <a:satOff val="0"/>
              <a:lumOff val="0"/>
              <a:alphaOff val="0"/>
            </a:schemeClr>
          </a:lnRef>
          <a:fillRef idx="1">
            <a:schemeClr val="accent3">
              <a:tint val="50000"/>
              <a:hueOff val="921471"/>
              <a:satOff val="-34372"/>
              <a:lumOff val="9722"/>
              <a:alphaOff val="0"/>
            </a:schemeClr>
          </a:fillRef>
          <a:effectRef idx="3">
            <a:schemeClr val="accent3">
              <a:tint val="50000"/>
              <a:hueOff val="921471"/>
              <a:satOff val="-34372"/>
              <a:lumOff val="9722"/>
              <a:alphaOff val="0"/>
            </a:schemeClr>
          </a:effectRef>
          <a:fontRef idx="minor">
            <a:schemeClr val="lt1">
              <a:hueOff val="0"/>
              <a:satOff val="0"/>
              <a:lumOff val="0"/>
              <a:alphaOff val="0"/>
            </a:schemeClr>
          </a:fontRef>
        </p:style>
      </p:sp>
      <p:sp>
        <p:nvSpPr>
          <p:cNvPr id="14" name="テキスト ボックス 13"/>
          <p:cNvSpPr txBox="1"/>
          <p:nvPr/>
        </p:nvSpPr>
        <p:spPr>
          <a:xfrm>
            <a:off x="4591052" y="2456767"/>
            <a:ext cx="2496474" cy="653256"/>
          </a:xfrm>
          <a:prstGeom prst="rect">
            <a:avLst/>
          </a:prstGeom>
          <a:noFill/>
        </p:spPr>
        <p:txBody>
          <a:bodyPr wrap="square" rtlCol="0">
            <a:spAutoFit/>
          </a:bodyPr>
          <a:lstStyle/>
          <a:p>
            <a:pPr>
              <a:lnSpc>
                <a:spcPct val="90000"/>
              </a:lnSpc>
            </a:pPr>
            <a:r>
              <a:rPr kumimoji="1" lang="ja-JP" altLang="en-US" sz="1350" b="1" dirty="0" smtClean="0"/>
              <a:t>児童虐待の「深刻さ」を</a:t>
            </a:r>
            <a:endParaRPr kumimoji="1" lang="en-US" altLang="ja-JP" sz="1350" b="1" dirty="0" smtClean="0"/>
          </a:p>
          <a:p>
            <a:pPr>
              <a:lnSpc>
                <a:spcPct val="90000"/>
              </a:lnSpc>
            </a:pPr>
            <a:r>
              <a:rPr kumimoji="1" lang="ja-JP" altLang="en-US" sz="1350" b="1" dirty="0" smtClean="0"/>
              <a:t>アピールし、予算増額を</a:t>
            </a:r>
            <a:endParaRPr kumimoji="1" lang="en-US" altLang="ja-JP" sz="1350" b="1" dirty="0" smtClean="0"/>
          </a:p>
          <a:p>
            <a:pPr>
              <a:lnSpc>
                <a:spcPct val="90000"/>
              </a:lnSpc>
            </a:pPr>
            <a:r>
              <a:rPr kumimoji="1" lang="ja-JP" altLang="en-US" sz="1350" b="1" dirty="0" smtClean="0"/>
              <a:t>図る。</a:t>
            </a:r>
            <a:endParaRPr kumimoji="1" lang="en-GB" sz="1350" b="1" dirty="0"/>
          </a:p>
        </p:txBody>
      </p:sp>
      <p:sp>
        <p:nvSpPr>
          <p:cNvPr id="15" name="テキスト ボックス 14"/>
          <p:cNvSpPr txBox="1"/>
          <p:nvPr/>
        </p:nvSpPr>
        <p:spPr>
          <a:xfrm>
            <a:off x="5873699" y="3589295"/>
            <a:ext cx="1296482" cy="653256"/>
          </a:xfrm>
          <a:prstGeom prst="rect">
            <a:avLst/>
          </a:prstGeom>
          <a:noFill/>
        </p:spPr>
        <p:txBody>
          <a:bodyPr wrap="square" rtlCol="0">
            <a:spAutoFit/>
          </a:bodyPr>
          <a:lstStyle/>
          <a:p>
            <a:pPr>
              <a:lnSpc>
                <a:spcPct val="90000"/>
              </a:lnSpc>
            </a:pPr>
            <a:r>
              <a:rPr kumimoji="1" lang="ja-JP" altLang="en-US" sz="1350" b="1" dirty="0" smtClean="0"/>
              <a:t>より多くの児童の「拉致・拘禁」を報告</a:t>
            </a:r>
            <a:endParaRPr kumimoji="1" lang="en-GB" sz="1350" b="1" dirty="0"/>
          </a:p>
        </p:txBody>
      </p:sp>
      <p:sp>
        <p:nvSpPr>
          <p:cNvPr id="18" name="テキスト ボックス 17"/>
          <p:cNvSpPr txBox="1"/>
          <p:nvPr/>
        </p:nvSpPr>
        <p:spPr>
          <a:xfrm>
            <a:off x="1168736" y="3274127"/>
            <a:ext cx="1026381" cy="466281"/>
          </a:xfrm>
          <a:prstGeom prst="rect">
            <a:avLst/>
          </a:prstGeom>
          <a:noFill/>
        </p:spPr>
        <p:txBody>
          <a:bodyPr wrap="square" rtlCol="0">
            <a:spAutoFit/>
          </a:bodyPr>
          <a:lstStyle/>
          <a:p>
            <a:pPr>
              <a:lnSpc>
                <a:spcPct val="90000"/>
              </a:lnSpc>
            </a:pPr>
            <a:r>
              <a:rPr kumimoji="1" lang="ja-JP" altLang="en-US" sz="1350" b="1" dirty="0" smtClean="0"/>
              <a:t>より多くの予算配分</a:t>
            </a:r>
            <a:endParaRPr kumimoji="1" lang="en-GB" sz="1350" b="1" dirty="0"/>
          </a:p>
        </p:txBody>
      </p:sp>
      <p:sp>
        <p:nvSpPr>
          <p:cNvPr id="19" name="テキスト ボックス 18"/>
          <p:cNvSpPr txBox="1"/>
          <p:nvPr/>
        </p:nvSpPr>
        <p:spPr>
          <a:xfrm>
            <a:off x="2133600" y="4617441"/>
            <a:ext cx="1296482" cy="466281"/>
          </a:xfrm>
          <a:prstGeom prst="rect">
            <a:avLst/>
          </a:prstGeom>
          <a:noFill/>
        </p:spPr>
        <p:txBody>
          <a:bodyPr wrap="square" rtlCol="0">
            <a:spAutoFit/>
          </a:bodyPr>
          <a:lstStyle/>
          <a:p>
            <a:pPr>
              <a:lnSpc>
                <a:spcPct val="90000"/>
              </a:lnSpc>
            </a:pPr>
            <a:r>
              <a:rPr kumimoji="1" lang="ja-JP" altLang="en-US" sz="1350" b="1" dirty="0" smtClean="0"/>
              <a:t>「保護単価」など提供</a:t>
            </a:r>
            <a:endParaRPr kumimoji="1" lang="en-GB" sz="1350" b="1" dirty="0"/>
          </a:p>
        </p:txBody>
      </p:sp>
      <p:sp>
        <p:nvSpPr>
          <p:cNvPr id="6" name="上矢印吹き出し 5"/>
          <p:cNvSpPr/>
          <p:nvPr/>
        </p:nvSpPr>
        <p:spPr>
          <a:xfrm>
            <a:off x="3236036" y="2456767"/>
            <a:ext cx="3835425" cy="3026889"/>
          </a:xfrm>
          <a:prstGeom prst="upArrowCallout">
            <a:avLst>
              <a:gd name="adj1" fmla="val 34816"/>
              <a:gd name="adj2" fmla="val 25000"/>
              <a:gd name="adj3" fmla="val 25000"/>
              <a:gd name="adj4" fmla="val 67393"/>
            </a:avLst>
          </a:prstGeom>
          <a:solidFill>
            <a:srgbClr val="FF0000">
              <a:alpha val="27000"/>
            </a:srgbClr>
          </a:solid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8" name="テキスト ボックス 7"/>
          <p:cNvSpPr txBox="1"/>
          <p:nvPr/>
        </p:nvSpPr>
        <p:spPr>
          <a:xfrm>
            <a:off x="7071461" y="4129978"/>
            <a:ext cx="1476426" cy="1256241"/>
          </a:xfrm>
          <a:prstGeom prst="rect">
            <a:avLst/>
          </a:prstGeom>
          <a:noFill/>
        </p:spPr>
        <p:txBody>
          <a:bodyPr wrap="square" rtlCol="0">
            <a:spAutoFit/>
          </a:bodyPr>
          <a:lstStyle/>
          <a:p>
            <a:pPr>
              <a:lnSpc>
                <a:spcPct val="90000"/>
              </a:lnSpc>
            </a:pPr>
            <a:r>
              <a:rPr kumimoji="1" lang="ja-JP" altLang="en-US" sz="2101" b="1" dirty="0" smtClean="0">
                <a:solidFill>
                  <a:srgbClr val="FF0000"/>
                </a:solidFill>
                <a:latin typeface="Tekton Pro" panose="020F0603020208020904" pitchFamily="34" charset="0"/>
              </a:rPr>
              <a:t>官僚の縄張り拡大、予算配分増大</a:t>
            </a:r>
            <a:r>
              <a:rPr kumimoji="1" lang="en-US" altLang="ja-JP" sz="2101" b="1" dirty="0" smtClean="0">
                <a:solidFill>
                  <a:srgbClr val="FF0000"/>
                </a:solidFill>
                <a:latin typeface="Tekton Pro" panose="020F0603020208020904" pitchFamily="34" charset="0"/>
              </a:rPr>
              <a:t>!!</a:t>
            </a:r>
            <a:endParaRPr kumimoji="1" lang="en-GB" sz="2101" b="1" dirty="0">
              <a:solidFill>
                <a:srgbClr val="FF0000"/>
              </a:solidFill>
              <a:latin typeface="Tekton Pro" panose="020F0603020208020904" pitchFamily="34" charset="0"/>
            </a:endParaRPr>
          </a:p>
        </p:txBody>
      </p:sp>
      <p:sp>
        <p:nvSpPr>
          <p:cNvPr id="3" name="スライド番号プレースホルダー 2"/>
          <p:cNvSpPr>
            <a:spLocks noGrp="1"/>
          </p:cNvSpPr>
          <p:nvPr>
            <p:ph type="sldNum" sz="quarter" idx="12"/>
          </p:nvPr>
        </p:nvSpPr>
        <p:spPr/>
        <p:txBody>
          <a:bodyPr/>
          <a:lstStyle/>
          <a:p>
            <a:fld id="{9DAB3369-7666-44EB-AEA9-5FA9440DB40A}" type="slidenum">
              <a:rPr lang="en-US" smtClean="0"/>
              <a:pPr/>
              <a:t>15</a:t>
            </a:fld>
            <a:endParaRPr lang="en-US" dirty="0"/>
          </a:p>
        </p:txBody>
      </p:sp>
    </p:spTree>
    <p:extLst>
      <p:ext uri="{BB962C8B-B14F-4D97-AF65-F5344CB8AC3E}">
        <p14:creationId xmlns:p14="http://schemas.microsoft.com/office/powerpoint/2010/main" val="2530294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out)">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out)">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2" grpId="0" animBg="1"/>
      <p:bldP spid="14" grpId="0"/>
      <p:bldP spid="15" grpId="0"/>
      <p:bldP spid="18" grpId="0"/>
      <p:bldP spid="19"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4287" y="515230"/>
            <a:ext cx="8547854" cy="449913"/>
          </a:xfrm>
        </p:spPr>
        <p:txBody>
          <a:bodyPr>
            <a:noAutofit/>
          </a:bodyPr>
          <a:lstStyle/>
          <a:p>
            <a:pPr algn="l">
              <a:lnSpc>
                <a:spcPts val="2800"/>
              </a:lnSpc>
            </a:pPr>
            <a:r>
              <a:rPr kumimoji="1" lang="ja-JP" altLang="en-US" sz="2800" b="1" dirty="0" smtClean="0">
                <a:solidFill>
                  <a:srgbClr val="FFFF00"/>
                </a:solidFill>
              </a:rPr>
              <a:t>児虐利権</a:t>
            </a:r>
            <a:r>
              <a:rPr kumimoji="1" lang="ja-JP" altLang="en-US" sz="2800" b="1" dirty="0">
                <a:solidFill>
                  <a:srgbClr val="FFFF00"/>
                </a:solidFill>
              </a:rPr>
              <a:t>の構造</a:t>
            </a:r>
            <a:r>
              <a:rPr kumimoji="1" lang="en-US" altLang="ja-JP" sz="2800" b="1" dirty="0" smtClean="0">
                <a:solidFill>
                  <a:srgbClr val="FFFF00"/>
                </a:solidFill>
              </a:rPr>
              <a:t>/2: </a:t>
            </a:r>
            <a:r>
              <a:rPr kumimoji="1" lang="ja-JP" altLang="en-US" sz="2800" dirty="0">
                <a:solidFill>
                  <a:srgbClr val="FFFF00"/>
                </a:solidFill>
              </a:rPr>
              <a:t> </a:t>
            </a:r>
            <a:r>
              <a:rPr kumimoji="1" lang="ja-JP" altLang="en-US" sz="2800" dirty="0" smtClean="0">
                <a:solidFill>
                  <a:srgbClr val="FFFF00"/>
                </a:solidFill>
              </a:rPr>
              <a:t>児相</a:t>
            </a:r>
            <a:r>
              <a:rPr kumimoji="1" lang="ja-JP" altLang="en-US" sz="2800" dirty="0">
                <a:solidFill>
                  <a:srgbClr val="FFFF00"/>
                </a:solidFill>
              </a:rPr>
              <a:t>・</a:t>
            </a:r>
            <a:r>
              <a:rPr kumimoji="1" lang="ja-JP" altLang="en-US" sz="2800" dirty="0" smtClean="0">
                <a:solidFill>
                  <a:srgbClr val="FFFF00"/>
                </a:solidFill>
              </a:rPr>
              <a:t>養護施設を中心とした関係</a:t>
            </a:r>
            <a:endParaRPr kumimoji="1" lang="en-GB" sz="2800" dirty="0">
              <a:solidFill>
                <a:srgbClr val="FFFF00"/>
              </a:solidFill>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p:txBody>
          <a:bodyPr/>
          <a:lstStyle/>
          <a:p>
            <a:fld id="{9DAB3369-7666-44EB-AEA9-5FA9440DB40A}" type="slidenum">
              <a:rPr lang="en-US" smtClean="0"/>
              <a:pPr/>
              <a:t>16</a:t>
            </a:fld>
            <a:endParaRPr lang="en-US" dirty="0"/>
          </a:p>
        </p:txBody>
      </p:sp>
      <p:sp>
        <p:nvSpPr>
          <p:cNvPr id="56" name="フリーフォーム 55"/>
          <p:cNvSpPr/>
          <p:nvPr/>
        </p:nvSpPr>
        <p:spPr>
          <a:xfrm>
            <a:off x="4733493" y="4896936"/>
            <a:ext cx="974233" cy="756097"/>
          </a:xfrm>
          <a:custGeom>
            <a:avLst/>
            <a:gdLst/>
            <a:ahLst/>
            <a:cxnLst/>
            <a:rect l="0" t="0" r="0" b="0"/>
            <a:pathLst>
              <a:path>
                <a:moveTo>
                  <a:pt x="0" y="0"/>
                </a:moveTo>
                <a:lnTo>
                  <a:pt x="1298639" y="1007867"/>
                </a:lnTo>
              </a:path>
            </a:pathLst>
          </a:custGeom>
          <a:noFill/>
          <a:ln w="0">
            <a:solidFill>
              <a:scrgbClr r="0" g="0" b="0">
                <a:alpha val="0"/>
              </a:scrgbClr>
            </a:solidFill>
          </a:ln>
          <a:scene3d>
            <a:camera prst="orthographicFront"/>
            <a:lightRig rig="flat" dir="t"/>
          </a:scene3d>
          <a:sp3d prstMaterial="matte"/>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フリーフォーム 56"/>
          <p:cNvSpPr/>
          <p:nvPr/>
        </p:nvSpPr>
        <p:spPr>
          <a:xfrm>
            <a:off x="4815144" y="3448845"/>
            <a:ext cx="429677" cy="962440"/>
          </a:xfrm>
          <a:custGeom>
            <a:avLst/>
            <a:gdLst/>
            <a:ahLst/>
            <a:cxnLst/>
            <a:rect l="0" t="0" r="0" b="0"/>
            <a:pathLst>
              <a:path>
                <a:moveTo>
                  <a:pt x="0" y="0"/>
                </a:moveTo>
                <a:lnTo>
                  <a:pt x="0" y="963285"/>
                </a:lnTo>
                <a:lnTo>
                  <a:pt x="572753" y="963285"/>
                </a:lnTo>
                <a:lnTo>
                  <a:pt x="572753" y="1282919"/>
                </a:lnTo>
              </a:path>
            </a:pathLst>
          </a:custGeom>
          <a:noFill/>
          <a:ln>
            <a:no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フリーフォーム 57"/>
          <p:cNvSpPr/>
          <p:nvPr/>
        </p:nvSpPr>
        <p:spPr>
          <a:xfrm>
            <a:off x="4815144" y="3448845"/>
            <a:ext cx="1871956" cy="962440"/>
          </a:xfrm>
          <a:custGeom>
            <a:avLst/>
            <a:gdLst/>
            <a:ahLst/>
            <a:cxnLst/>
            <a:rect l="0" t="0" r="0" b="0"/>
            <a:pathLst>
              <a:path>
                <a:moveTo>
                  <a:pt x="0" y="0"/>
                </a:moveTo>
                <a:lnTo>
                  <a:pt x="0" y="963285"/>
                </a:lnTo>
                <a:lnTo>
                  <a:pt x="2495291" y="963285"/>
                </a:lnTo>
                <a:lnTo>
                  <a:pt x="2495291" y="1282919"/>
                </a:lnTo>
              </a:path>
            </a:pathLst>
          </a:custGeom>
          <a:noFill/>
          <a:ln>
            <a:no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9" name="フリーフォーム 58"/>
          <p:cNvSpPr/>
          <p:nvPr/>
        </p:nvSpPr>
        <p:spPr>
          <a:xfrm>
            <a:off x="2695932" y="3448845"/>
            <a:ext cx="2119212" cy="964883"/>
          </a:xfrm>
          <a:custGeom>
            <a:avLst/>
            <a:gdLst/>
            <a:ahLst/>
            <a:cxnLst/>
            <a:rect l="0" t="0" r="0" b="0"/>
            <a:pathLst>
              <a:path>
                <a:moveTo>
                  <a:pt x="2824880" y="0"/>
                </a:moveTo>
                <a:lnTo>
                  <a:pt x="2824880" y="966542"/>
                </a:lnTo>
                <a:lnTo>
                  <a:pt x="0" y="966542"/>
                </a:lnTo>
                <a:lnTo>
                  <a:pt x="0" y="1286176"/>
                </a:lnTo>
              </a:path>
            </a:pathLst>
          </a:custGeom>
          <a:noFill/>
          <a:ln>
            <a:no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フリーフォーム 59"/>
          <p:cNvSpPr/>
          <p:nvPr/>
        </p:nvSpPr>
        <p:spPr>
          <a:xfrm>
            <a:off x="1024570" y="2255569"/>
            <a:ext cx="2283694" cy="476847"/>
          </a:xfrm>
          <a:custGeom>
            <a:avLst/>
            <a:gdLst>
              <a:gd name="connsiteX0" fmla="*/ 0 w 3044133"/>
              <a:gd name="connsiteY0" fmla="*/ 0 h 635630"/>
              <a:gd name="connsiteX1" fmla="*/ 3044133 w 3044133"/>
              <a:gd name="connsiteY1" fmla="*/ 0 h 635630"/>
              <a:gd name="connsiteX2" fmla="*/ 3044133 w 3044133"/>
              <a:gd name="connsiteY2" fmla="*/ 635630 h 635630"/>
              <a:gd name="connsiteX3" fmla="*/ 0 w 3044133"/>
              <a:gd name="connsiteY3" fmla="*/ 635630 h 635630"/>
              <a:gd name="connsiteX4" fmla="*/ 0 w 3044133"/>
              <a:gd name="connsiteY4" fmla="*/ 0 h 63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635630">
                <a:moveTo>
                  <a:pt x="0" y="0"/>
                </a:moveTo>
                <a:lnTo>
                  <a:pt x="3044133" y="0"/>
                </a:lnTo>
                <a:lnTo>
                  <a:pt x="3044133" y="635630"/>
                </a:lnTo>
                <a:lnTo>
                  <a:pt x="0" y="635630"/>
                </a:lnTo>
                <a:lnTo>
                  <a:pt x="0" y="0"/>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dirty="0"/>
              <a:t>近所</a:t>
            </a:r>
            <a:r>
              <a:rPr lang="ja-JP" altLang="en-US" dirty="0" smtClean="0"/>
              <a:t>の</a:t>
            </a:r>
            <a:r>
              <a:rPr lang="ja-JP" altLang="en-US" dirty="0"/>
              <a:t>人々</a:t>
            </a:r>
            <a:endParaRPr lang="en-GB" dirty="0"/>
          </a:p>
        </p:txBody>
      </p:sp>
      <p:sp>
        <p:nvSpPr>
          <p:cNvPr id="61" name="フリーフォーム 60"/>
          <p:cNvSpPr/>
          <p:nvPr/>
        </p:nvSpPr>
        <p:spPr>
          <a:xfrm>
            <a:off x="3720483" y="2306998"/>
            <a:ext cx="2236507" cy="947730"/>
          </a:xfrm>
          <a:custGeom>
            <a:avLst/>
            <a:gdLst>
              <a:gd name="connsiteX0" fmla="*/ 0 w 3044133"/>
              <a:gd name="connsiteY0" fmla="*/ 0 h 1522066"/>
              <a:gd name="connsiteX1" fmla="*/ 3044133 w 3044133"/>
              <a:gd name="connsiteY1" fmla="*/ 0 h 1522066"/>
              <a:gd name="connsiteX2" fmla="*/ 3044133 w 3044133"/>
              <a:gd name="connsiteY2" fmla="*/ 1522066 h 1522066"/>
              <a:gd name="connsiteX3" fmla="*/ 0 w 3044133"/>
              <a:gd name="connsiteY3" fmla="*/ 1522066 h 1522066"/>
              <a:gd name="connsiteX4" fmla="*/ 0 w 3044133"/>
              <a:gd name="connsiteY4" fmla="*/ 0 h 1522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1522066">
                <a:moveTo>
                  <a:pt x="0" y="0"/>
                </a:moveTo>
                <a:lnTo>
                  <a:pt x="3044133" y="0"/>
                </a:lnTo>
                <a:lnTo>
                  <a:pt x="3044133" y="1522066"/>
                </a:lnTo>
                <a:lnTo>
                  <a:pt x="0" y="1522066"/>
                </a:lnTo>
                <a:lnTo>
                  <a:pt x="0" y="0"/>
                </a:lnTo>
                <a:close/>
              </a:path>
            </a:pathLst>
          </a:custGeom>
          <a:gradFill rotWithShape="0">
            <a:gsLst>
              <a:gs pos="33000">
                <a:srgbClr val="C00000"/>
              </a:gs>
              <a:gs pos="0">
                <a:schemeClr val="accent3">
                  <a:lumMod val="60000"/>
                  <a:lumOff val="40000"/>
                </a:schemeClr>
              </a:gs>
              <a:gs pos="16000">
                <a:schemeClr val="accent1">
                  <a:hueOff val="0"/>
                  <a:satOff val="0"/>
                  <a:lumOff val="0"/>
                  <a:alphaOff val="0"/>
                  <a:satMod val="89000"/>
                  <a:lumMod val="91000"/>
                </a:schemeClr>
              </a:gs>
              <a:gs pos="78000">
                <a:schemeClr val="tx2">
                  <a:lumMod val="95000"/>
                  <a:lumOff val="5000"/>
                </a:schemeClr>
              </a:gs>
            </a:gsLst>
            <a:lin ang="5400000" scaled="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sz="2400" b="1" dirty="0" smtClean="0">
                <a:solidFill>
                  <a:srgbClr val="FFFF00"/>
                </a:solidFill>
                <a:latin typeface="HGｺﾞｼｯｸM" panose="020B0609000000000000" pitchFamily="49" charset="-128"/>
                <a:ea typeface="HGｺﾞｼｯｸM" panose="020B0609000000000000" pitchFamily="49" charset="-128"/>
              </a:rPr>
              <a:t>児童相談所</a:t>
            </a:r>
            <a:endParaRPr lang="en-GB" sz="2400" b="1" dirty="0">
              <a:solidFill>
                <a:srgbClr val="FFFF00"/>
              </a:solidFill>
              <a:latin typeface="HGｺﾞｼｯｸM" panose="020B0609000000000000" pitchFamily="49" charset="-128"/>
              <a:ea typeface="HGｺﾞｼｯｸM" panose="020B0609000000000000" pitchFamily="49" charset="-128"/>
            </a:endParaRPr>
          </a:p>
        </p:txBody>
      </p:sp>
      <p:sp>
        <p:nvSpPr>
          <p:cNvPr id="62" name="フリーフォーム 61"/>
          <p:cNvSpPr/>
          <p:nvPr/>
        </p:nvSpPr>
        <p:spPr>
          <a:xfrm>
            <a:off x="1846221" y="4471007"/>
            <a:ext cx="2152952" cy="833165"/>
          </a:xfrm>
          <a:custGeom>
            <a:avLst/>
            <a:gdLst>
              <a:gd name="connsiteX0" fmla="*/ 0 w 2634910"/>
              <a:gd name="connsiteY0" fmla="*/ 0 h 940759"/>
              <a:gd name="connsiteX1" fmla="*/ 2634910 w 2634910"/>
              <a:gd name="connsiteY1" fmla="*/ 0 h 940759"/>
              <a:gd name="connsiteX2" fmla="*/ 2634910 w 2634910"/>
              <a:gd name="connsiteY2" fmla="*/ 940759 h 940759"/>
              <a:gd name="connsiteX3" fmla="*/ 0 w 2634910"/>
              <a:gd name="connsiteY3" fmla="*/ 940759 h 940759"/>
              <a:gd name="connsiteX4" fmla="*/ 0 w 2634910"/>
              <a:gd name="connsiteY4" fmla="*/ 0 h 94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910" h="940759">
                <a:moveTo>
                  <a:pt x="0" y="0"/>
                </a:moveTo>
                <a:lnTo>
                  <a:pt x="2634910" y="0"/>
                </a:lnTo>
                <a:lnTo>
                  <a:pt x="2634910" y="940759"/>
                </a:lnTo>
                <a:lnTo>
                  <a:pt x="0" y="940759"/>
                </a:lnTo>
                <a:lnTo>
                  <a:pt x="0" y="0"/>
                </a:lnTo>
                <a:close/>
              </a:path>
            </a:pathLst>
          </a:custGeom>
          <a:gradFill rotWithShape="0">
            <a:gsLst>
              <a:gs pos="40000">
                <a:srgbClr val="C00000"/>
              </a:gs>
              <a:gs pos="0">
                <a:schemeClr val="accent3">
                  <a:lumMod val="60000"/>
                  <a:lumOff val="40000"/>
                </a:schemeClr>
              </a:gs>
              <a:gs pos="24000">
                <a:schemeClr val="accent1">
                  <a:hueOff val="0"/>
                  <a:satOff val="0"/>
                  <a:lumOff val="0"/>
                  <a:alphaOff val="0"/>
                  <a:satMod val="89000"/>
                  <a:lumMod val="91000"/>
                </a:schemeClr>
              </a:gs>
              <a:gs pos="78000">
                <a:schemeClr val="tx2">
                  <a:lumMod val="95000"/>
                  <a:lumOff val="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sz="2000" b="1" dirty="0" smtClean="0">
                <a:solidFill>
                  <a:srgbClr val="FFFF00"/>
                </a:solidFill>
                <a:latin typeface="HGｺﾞｼｯｸM" panose="020B0609000000000000" pitchFamily="49" charset="-128"/>
                <a:ea typeface="HGｺﾞｼｯｸM" panose="020B0609000000000000" pitchFamily="49" charset="-128"/>
              </a:rPr>
              <a:t>児童養護施設</a:t>
            </a:r>
            <a:r>
              <a:rPr lang="en-US" altLang="ja-JP" sz="2000" b="1" dirty="0" smtClean="0">
                <a:solidFill>
                  <a:srgbClr val="FFFF00"/>
                </a:solidFill>
                <a:latin typeface="HGｺﾞｼｯｸM" panose="020B0609000000000000" pitchFamily="49" charset="-128"/>
                <a:ea typeface="HGｺﾞｼｯｸM" panose="020B0609000000000000" pitchFamily="49" charset="-128"/>
              </a:rPr>
              <a:t>/</a:t>
            </a:r>
          </a:p>
          <a:p>
            <a:pPr algn="ctr" defTabSz="800313">
              <a:lnSpc>
                <a:spcPct val="90000"/>
              </a:lnSpc>
              <a:spcBef>
                <a:spcPct val="0"/>
              </a:spcBef>
              <a:spcAft>
                <a:spcPct val="35000"/>
              </a:spcAft>
            </a:pPr>
            <a:r>
              <a:rPr lang="ja-JP" altLang="en-US" sz="2000" b="1" dirty="0" smtClean="0">
                <a:solidFill>
                  <a:srgbClr val="FFFF00"/>
                </a:solidFill>
                <a:latin typeface="HGｺﾞｼｯｸM" panose="020B0609000000000000" pitchFamily="49" charset="-128"/>
                <a:ea typeface="HGｺﾞｼｯｸM" panose="020B0609000000000000" pitchFamily="49" charset="-128"/>
              </a:rPr>
              <a:t>乳児院等</a:t>
            </a:r>
            <a:endParaRPr lang="en-GB" sz="2000" b="1" dirty="0">
              <a:solidFill>
                <a:srgbClr val="FFFF00"/>
              </a:solidFill>
              <a:latin typeface="HGｺﾞｼｯｸM" panose="020B0609000000000000" pitchFamily="49" charset="-128"/>
              <a:ea typeface="HGｺﾞｼｯｸM" panose="020B0609000000000000" pitchFamily="49" charset="-128"/>
            </a:endParaRPr>
          </a:p>
        </p:txBody>
      </p:sp>
      <p:sp>
        <p:nvSpPr>
          <p:cNvPr id="63" name="フリーフォーム 62"/>
          <p:cNvSpPr/>
          <p:nvPr/>
        </p:nvSpPr>
        <p:spPr>
          <a:xfrm>
            <a:off x="6098661" y="4278276"/>
            <a:ext cx="1325387" cy="485650"/>
          </a:xfrm>
          <a:custGeom>
            <a:avLst/>
            <a:gdLst>
              <a:gd name="connsiteX0" fmla="*/ 0 w 1766723"/>
              <a:gd name="connsiteY0" fmla="*/ 0 h 647365"/>
              <a:gd name="connsiteX1" fmla="*/ 1766723 w 1766723"/>
              <a:gd name="connsiteY1" fmla="*/ 0 h 647365"/>
              <a:gd name="connsiteX2" fmla="*/ 1766723 w 1766723"/>
              <a:gd name="connsiteY2" fmla="*/ 647365 h 647365"/>
              <a:gd name="connsiteX3" fmla="*/ 0 w 1766723"/>
              <a:gd name="connsiteY3" fmla="*/ 647365 h 647365"/>
              <a:gd name="connsiteX4" fmla="*/ 0 w 1766723"/>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23" h="647365">
                <a:moveTo>
                  <a:pt x="0" y="0"/>
                </a:moveTo>
                <a:lnTo>
                  <a:pt x="1766723" y="0"/>
                </a:lnTo>
                <a:lnTo>
                  <a:pt x="1766723" y="647365"/>
                </a:lnTo>
                <a:lnTo>
                  <a:pt x="0" y="64736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b="1" dirty="0" smtClean="0"/>
              <a:t>精神科医</a:t>
            </a:r>
            <a:endParaRPr lang="en-GB" b="1" dirty="0"/>
          </a:p>
        </p:txBody>
      </p:sp>
      <p:sp>
        <p:nvSpPr>
          <p:cNvPr id="64" name="フリーフォーム 63"/>
          <p:cNvSpPr/>
          <p:nvPr/>
        </p:nvSpPr>
        <p:spPr>
          <a:xfrm>
            <a:off x="4654613" y="4498729"/>
            <a:ext cx="1278321" cy="485650"/>
          </a:xfrm>
          <a:custGeom>
            <a:avLst/>
            <a:gdLst>
              <a:gd name="connsiteX0" fmla="*/ 0 w 1703984"/>
              <a:gd name="connsiteY0" fmla="*/ 0 h 647365"/>
              <a:gd name="connsiteX1" fmla="*/ 1703984 w 1703984"/>
              <a:gd name="connsiteY1" fmla="*/ 0 h 647365"/>
              <a:gd name="connsiteX2" fmla="*/ 1703984 w 1703984"/>
              <a:gd name="connsiteY2" fmla="*/ 647365 h 647365"/>
              <a:gd name="connsiteX3" fmla="*/ 0 w 1703984"/>
              <a:gd name="connsiteY3" fmla="*/ 647365 h 647365"/>
              <a:gd name="connsiteX4" fmla="*/ 0 w 1703984"/>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984" h="647365">
                <a:moveTo>
                  <a:pt x="0" y="0"/>
                </a:moveTo>
                <a:lnTo>
                  <a:pt x="1703984" y="0"/>
                </a:lnTo>
                <a:lnTo>
                  <a:pt x="1703984" y="647365"/>
                </a:lnTo>
                <a:lnTo>
                  <a:pt x="0" y="64736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b="1" dirty="0"/>
              <a:t>弁護士</a:t>
            </a:r>
            <a:endParaRPr lang="en-GB" b="1" dirty="0"/>
          </a:p>
        </p:txBody>
      </p:sp>
      <p:sp>
        <p:nvSpPr>
          <p:cNvPr id="65" name="フリーフォーム 64"/>
          <p:cNvSpPr/>
          <p:nvPr/>
        </p:nvSpPr>
        <p:spPr>
          <a:xfrm>
            <a:off x="3424031" y="5440114"/>
            <a:ext cx="2283694" cy="425840"/>
          </a:xfrm>
          <a:custGeom>
            <a:avLst/>
            <a:gdLst>
              <a:gd name="connsiteX0" fmla="*/ 0 w 3044133"/>
              <a:gd name="connsiteY0" fmla="*/ 0 h 567639"/>
              <a:gd name="connsiteX1" fmla="*/ 3044133 w 3044133"/>
              <a:gd name="connsiteY1" fmla="*/ 0 h 567639"/>
              <a:gd name="connsiteX2" fmla="*/ 3044133 w 3044133"/>
              <a:gd name="connsiteY2" fmla="*/ 567639 h 567639"/>
              <a:gd name="connsiteX3" fmla="*/ 0 w 3044133"/>
              <a:gd name="connsiteY3" fmla="*/ 567639 h 567639"/>
              <a:gd name="connsiteX4" fmla="*/ 0 w 3044133"/>
              <a:gd name="connsiteY4" fmla="*/ 0 h 56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567639">
                <a:moveTo>
                  <a:pt x="0" y="0"/>
                </a:moveTo>
                <a:lnTo>
                  <a:pt x="3044133" y="0"/>
                </a:lnTo>
                <a:lnTo>
                  <a:pt x="3044133" y="567639"/>
                </a:lnTo>
                <a:lnTo>
                  <a:pt x="0" y="567639"/>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b="1" dirty="0" smtClean="0"/>
              <a:t>家庭裁判所</a:t>
            </a:r>
            <a:endParaRPr lang="en-GB" b="1" dirty="0"/>
          </a:p>
        </p:txBody>
      </p:sp>
      <p:sp>
        <p:nvSpPr>
          <p:cNvPr id="66" name="フリーフォーム 65"/>
          <p:cNvSpPr/>
          <p:nvPr/>
        </p:nvSpPr>
        <p:spPr>
          <a:xfrm>
            <a:off x="6207947" y="1671568"/>
            <a:ext cx="2283694" cy="487260"/>
          </a:xfrm>
          <a:custGeom>
            <a:avLst/>
            <a:gdLst>
              <a:gd name="connsiteX0" fmla="*/ 0 w 3044133"/>
              <a:gd name="connsiteY0" fmla="*/ 0 h 649511"/>
              <a:gd name="connsiteX1" fmla="*/ 3044133 w 3044133"/>
              <a:gd name="connsiteY1" fmla="*/ 0 h 649511"/>
              <a:gd name="connsiteX2" fmla="*/ 3044133 w 3044133"/>
              <a:gd name="connsiteY2" fmla="*/ 649511 h 649511"/>
              <a:gd name="connsiteX3" fmla="*/ 0 w 3044133"/>
              <a:gd name="connsiteY3" fmla="*/ 649511 h 649511"/>
              <a:gd name="connsiteX4" fmla="*/ 0 w 3044133"/>
              <a:gd name="connsiteY4" fmla="*/ 0 h 64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649511">
                <a:moveTo>
                  <a:pt x="0" y="0"/>
                </a:moveTo>
                <a:lnTo>
                  <a:pt x="3044133" y="0"/>
                </a:lnTo>
                <a:lnTo>
                  <a:pt x="3044133" y="649511"/>
                </a:lnTo>
                <a:lnTo>
                  <a:pt x="0" y="649511"/>
                </a:lnTo>
                <a:lnTo>
                  <a:pt x="0" y="0"/>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dirty="0" smtClean="0"/>
              <a:t>学　校</a:t>
            </a:r>
            <a:endParaRPr lang="en-GB" dirty="0"/>
          </a:p>
        </p:txBody>
      </p:sp>
      <p:sp>
        <p:nvSpPr>
          <p:cNvPr id="14" name="下矢印 13"/>
          <p:cNvSpPr/>
          <p:nvPr/>
        </p:nvSpPr>
        <p:spPr>
          <a:xfrm rot="10800000">
            <a:off x="1516966" y="3921961"/>
            <a:ext cx="2627493" cy="495334"/>
          </a:xfrm>
          <a:prstGeom prst="downArrow">
            <a:avLst>
              <a:gd name="adj1" fmla="val 82978"/>
              <a:gd name="adj2" fmla="val 53652"/>
            </a:avLst>
          </a:prstGeom>
          <a:solidFill>
            <a:schemeClr val="tx2">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12" name="下矢印 11"/>
          <p:cNvSpPr/>
          <p:nvPr/>
        </p:nvSpPr>
        <p:spPr>
          <a:xfrm rot="523558">
            <a:off x="2681240" y="3438590"/>
            <a:ext cx="1578866" cy="457312"/>
          </a:xfrm>
          <a:prstGeom prst="downArrow">
            <a:avLst>
              <a:gd name="adj1" fmla="val 82759"/>
              <a:gd name="adj2" fmla="val 50000"/>
            </a:avLst>
          </a:prstGeom>
          <a:solidFill>
            <a:srgbClr val="C00000"/>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9" name="下矢印 8"/>
          <p:cNvSpPr/>
          <p:nvPr/>
        </p:nvSpPr>
        <p:spPr>
          <a:xfrm rot="9689900">
            <a:off x="4731894" y="3742761"/>
            <a:ext cx="2557504" cy="407500"/>
          </a:xfrm>
          <a:prstGeom prst="downArrow">
            <a:avLst>
              <a:gd name="adj1" fmla="val 76198"/>
              <a:gd name="adj2" fmla="val 46772"/>
            </a:avLst>
          </a:prstGeom>
          <a:solidFill>
            <a:schemeClr val="tx2">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grpSp>
        <p:nvGrpSpPr>
          <p:cNvPr id="15" name="グループ化 14"/>
          <p:cNvGrpSpPr/>
          <p:nvPr/>
        </p:nvGrpSpPr>
        <p:grpSpPr>
          <a:xfrm rot="20535822">
            <a:off x="4312963" y="3501210"/>
            <a:ext cx="2405998" cy="340785"/>
            <a:chOff x="7150614" y="3281139"/>
            <a:chExt cx="3207161" cy="341632"/>
          </a:xfrm>
        </p:grpSpPr>
        <p:sp>
          <p:nvSpPr>
            <p:cNvPr id="7" name="下矢印 6"/>
            <p:cNvSpPr/>
            <p:nvPr/>
          </p:nvSpPr>
          <p:spPr>
            <a:xfrm>
              <a:off x="7150614" y="3281139"/>
              <a:ext cx="2952328" cy="341632"/>
            </a:xfrm>
            <a:prstGeom prst="downArrow">
              <a:avLst>
                <a:gd name="adj1" fmla="val 78091"/>
                <a:gd name="adj2" fmla="val 50000"/>
              </a:avLst>
            </a:prstGeom>
            <a:solidFill>
              <a:srgbClr val="C00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6" name="テキスト ボックス 5"/>
            <p:cNvSpPr txBox="1"/>
            <p:nvPr/>
          </p:nvSpPr>
          <p:spPr>
            <a:xfrm>
              <a:off x="8197535" y="3311251"/>
              <a:ext cx="2160240" cy="280001"/>
            </a:xfrm>
            <a:prstGeom prst="rect">
              <a:avLst/>
            </a:prstGeom>
            <a:noFill/>
            <a:ln>
              <a:noFill/>
            </a:ln>
          </p:spPr>
          <p:txBody>
            <a:bodyPr wrap="square" rtlCol="0">
              <a:spAutoFit/>
            </a:bodyPr>
            <a:lstStyle/>
            <a:p>
              <a:pPr>
                <a:lnSpc>
                  <a:spcPct val="90000"/>
                </a:lnSpc>
              </a:pPr>
              <a:r>
                <a:rPr kumimoji="1" lang="ja-JP" altLang="en-US" sz="1350" b="1" dirty="0" smtClean="0">
                  <a:solidFill>
                    <a:schemeClr val="bg1"/>
                  </a:solidFill>
                </a:rPr>
                <a:t>報 酬</a:t>
              </a:r>
              <a:endParaRPr kumimoji="1" lang="en-GB" sz="1350" b="1" dirty="0">
                <a:solidFill>
                  <a:schemeClr val="bg1"/>
                </a:solidFill>
              </a:endParaRPr>
            </a:p>
          </p:txBody>
        </p:sp>
      </p:grpSp>
      <p:sp>
        <p:nvSpPr>
          <p:cNvPr id="8" name="テキスト ボックス 7"/>
          <p:cNvSpPr txBox="1"/>
          <p:nvPr/>
        </p:nvSpPr>
        <p:spPr>
          <a:xfrm rot="20417804">
            <a:off x="5135152" y="3915344"/>
            <a:ext cx="1959961" cy="258532"/>
          </a:xfrm>
          <a:prstGeom prst="rect">
            <a:avLst/>
          </a:prstGeom>
          <a:noFill/>
        </p:spPr>
        <p:txBody>
          <a:bodyPr wrap="square" rtlCol="0">
            <a:spAutoFit/>
          </a:bodyPr>
          <a:lstStyle/>
          <a:p>
            <a:pPr>
              <a:lnSpc>
                <a:spcPct val="90000"/>
              </a:lnSpc>
            </a:pPr>
            <a:r>
              <a:rPr kumimoji="1" lang="ja-JP" altLang="en-US" sz="1200" b="1" dirty="0">
                <a:solidFill>
                  <a:schemeClr val="bg1"/>
                </a:solidFill>
              </a:rPr>
              <a:t>児</a:t>
            </a:r>
            <a:r>
              <a:rPr kumimoji="1" lang="ja-JP" altLang="en-US" sz="1200" b="1" dirty="0" smtClean="0">
                <a:solidFill>
                  <a:schemeClr val="bg1"/>
                </a:solidFill>
              </a:rPr>
              <a:t>相の見解支持する所見</a:t>
            </a:r>
            <a:endParaRPr kumimoji="1" lang="en-GB" sz="1200" b="1" dirty="0">
              <a:solidFill>
                <a:schemeClr val="bg1"/>
              </a:solidFill>
            </a:endParaRPr>
          </a:p>
        </p:txBody>
      </p:sp>
      <p:sp>
        <p:nvSpPr>
          <p:cNvPr id="11" name="テキスト ボックス 10"/>
          <p:cNvSpPr txBox="1"/>
          <p:nvPr/>
        </p:nvSpPr>
        <p:spPr>
          <a:xfrm rot="533256">
            <a:off x="2807393" y="3510792"/>
            <a:ext cx="1381032" cy="279307"/>
          </a:xfrm>
          <a:prstGeom prst="rect">
            <a:avLst/>
          </a:prstGeom>
          <a:noFill/>
        </p:spPr>
        <p:txBody>
          <a:bodyPr wrap="square" rtlCol="0">
            <a:spAutoFit/>
          </a:bodyPr>
          <a:lstStyle/>
          <a:p>
            <a:pPr algn="ctr">
              <a:lnSpc>
                <a:spcPct val="90000"/>
              </a:lnSpc>
            </a:pPr>
            <a:r>
              <a:rPr kumimoji="1" lang="ja-JP" altLang="en-US" sz="1350" b="1" dirty="0" smtClean="0">
                <a:solidFill>
                  <a:schemeClr val="bg1"/>
                </a:solidFill>
              </a:rPr>
              <a:t>児童</a:t>
            </a:r>
            <a:r>
              <a:rPr kumimoji="1" lang="ja-JP" altLang="en-US" sz="1350" b="1" dirty="0">
                <a:solidFill>
                  <a:schemeClr val="bg1"/>
                </a:solidFill>
              </a:rPr>
              <a:t>措置</a:t>
            </a:r>
            <a:endParaRPr kumimoji="1" lang="en-GB" sz="1350" b="1" dirty="0">
              <a:solidFill>
                <a:schemeClr val="bg1"/>
              </a:solidFill>
            </a:endParaRPr>
          </a:p>
        </p:txBody>
      </p:sp>
      <p:sp>
        <p:nvSpPr>
          <p:cNvPr id="13" name="テキスト ボックス 12"/>
          <p:cNvSpPr txBox="1"/>
          <p:nvPr/>
        </p:nvSpPr>
        <p:spPr>
          <a:xfrm>
            <a:off x="2025938" y="4089549"/>
            <a:ext cx="1762549" cy="383182"/>
          </a:xfrm>
          <a:prstGeom prst="rect">
            <a:avLst/>
          </a:prstGeom>
          <a:noFill/>
        </p:spPr>
        <p:txBody>
          <a:bodyPr wrap="square" rtlCol="0">
            <a:spAutoFit/>
          </a:bodyPr>
          <a:lstStyle/>
          <a:p>
            <a:pPr>
              <a:lnSpc>
                <a:spcPct val="90000"/>
              </a:lnSpc>
            </a:pPr>
            <a:r>
              <a:rPr kumimoji="1" lang="ja-JP" altLang="en-US" sz="1050" b="1" dirty="0" smtClean="0">
                <a:solidFill>
                  <a:schemeClr val="bg1"/>
                </a:solidFill>
              </a:rPr>
              <a:t>定年後の児相管理職天下り受け入れ</a:t>
            </a:r>
            <a:endParaRPr kumimoji="1" lang="en-GB" sz="1050" b="1" dirty="0">
              <a:solidFill>
                <a:schemeClr val="bg1"/>
              </a:solidFill>
            </a:endParaRPr>
          </a:p>
        </p:txBody>
      </p:sp>
      <p:cxnSp>
        <p:nvCxnSpPr>
          <p:cNvPr id="18" name="曲線コネクタ 17"/>
          <p:cNvCxnSpPr/>
          <p:nvPr/>
        </p:nvCxnSpPr>
        <p:spPr>
          <a:xfrm rot="10800000" flipV="1">
            <a:off x="5859701" y="2180018"/>
            <a:ext cx="425586" cy="401045"/>
          </a:xfrm>
          <a:prstGeom prst="curvedConnector3">
            <a:avLst>
              <a:gd name="adj1" fmla="val 14191"/>
            </a:avLst>
          </a:prstGeom>
          <a:ln w="666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曲線コネクタ 23"/>
          <p:cNvCxnSpPr/>
          <p:nvPr/>
        </p:nvCxnSpPr>
        <p:spPr>
          <a:xfrm>
            <a:off x="3306201" y="2621546"/>
            <a:ext cx="414283" cy="359720"/>
          </a:xfrm>
          <a:prstGeom prst="curvedConnector3">
            <a:avLst>
              <a:gd name="adj1" fmla="val 50000"/>
            </a:avLst>
          </a:prstGeom>
          <a:ln w="666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65878" y="1682357"/>
            <a:ext cx="1719890" cy="424732"/>
          </a:xfrm>
          <a:prstGeom prst="rect">
            <a:avLst/>
          </a:prstGeom>
          <a:noFill/>
        </p:spPr>
        <p:txBody>
          <a:bodyPr wrap="square" rtlCol="0">
            <a:spAutoFit/>
          </a:bodyPr>
          <a:lstStyle/>
          <a:p>
            <a:pPr>
              <a:lnSpc>
                <a:spcPct val="90000"/>
              </a:lnSpc>
            </a:pPr>
            <a:r>
              <a:rPr kumimoji="1" lang="ja-JP" altLang="en-US" sz="1200" dirty="0" smtClean="0"/>
              <a:t>学校の期待に沿わない生徒を児相送致し遺棄</a:t>
            </a:r>
            <a:endParaRPr kumimoji="1" lang="en-GB" sz="1200" dirty="0"/>
          </a:p>
        </p:txBody>
      </p:sp>
      <p:sp>
        <p:nvSpPr>
          <p:cNvPr id="32" name="テキスト ボックス 31"/>
          <p:cNvSpPr txBox="1"/>
          <p:nvPr/>
        </p:nvSpPr>
        <p:spPr>
          <a:xfrm>
            <a:off x="954944" y="2752404"/>
            <a:ext cx="2410700" cy="279307"/>
          </a:xfrm>
          <a:prstGeom prst="rect">
            <a:avLst/>
          </a:prstGeom>
          <a:noFill/>
        </p:spPr>
        <p:txBody>
          <a:bodyPr wrap="square" rtlCol="0">
            <a:spAutoFit/>
          </a:bodyPr>
          <a:lstStyle/>
          <a:p>
            <a:pPr>
              <a:lnSpc>
                <a:spcPct val="90000"/>
              </a:lnSpc>
            </a:pPr>
            <a:r>
              <a:rPr kumimoji="1" lang="ja-JP" altLang="en-US" sz="1350" dirty="0" smtClean="0"/>
              <a:t>敵対している近隣住民に報復</a:t>
            </a:r>
            <a:endParaRPr kumimoji="1" lang="en-GB" sz="1350" dirty="0"/>
          </a:p>
        </p:txBody>
      </p:sp>
      <p:cxnSp>
        <p:nvCxnSpPr>
          <p:cNvPr id="35" name="直線矢印コネクタ 34"/>
          <p:cNvCxnSpPr/>
          <p:nvPr/>
        </p:nvCxnSpPr>
        <p:spPr>
          <a:xfrm flipH="1">
            <a:off x="5325230" y="5043259"/>
            <a:ext cx="305282" cy="419568"/>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397697" y="5055839"/>
            <a:ext cx="1301666" cy="279307"/>
          </a:xfrm>
          <a:prstGeom prst="rect">
            <a:avLst/>
          </a:prstGeom>
          <a:noFill/>
        </p:spPr>
        <p:txBody>
          <a:bodyPr wrap="square" rtlCol="0">
            <a:spAutoFit/>
          </a:bodyPr>
          <a:lstStyle/>
          <a:p>
            <a:pPr>
              <a:lnSpc>
                <a:spcPct val="90000"/>
              </a:lnSpc>
            </a:pPr>
            <a:r>
              <a:rPr kumimoji="1" lang="en-GB" sz="1350" dirty="0" smtClean="0"/>
              <a:t>28</a:t>
            </a:r>
            <a:r>
              <a:rPr kumimoji="1" lang="ja-JP" altLang="en-US" sz="1350" dirty="0" smtClean="0"/>
              <a:t>条申立て</a:t>
            </a:r>
            <a:endParaRPr kumimoji="1" lang="en-GB" sz="1350" dirty="0"/>
          </a:p>
        </p:txBody>
      </p:sp>
      <p:sp>
        <p:nvSpPr>
          <p:cNvPr id="17" name="テキスト ボックス 16"/>
          <p:cNvSpPr txBox="1"/>
          <p:nvPr/>
        </p:nvSpPr>
        <p:spPr>
          <a:xfrm>
            <a:off x="3999173" y="5898388"/>
            <a:ext cx="1512563" cy="279307"/>
          </a:xfrm>
          <a:prstGeom prst="rect">
            <a:avLst/>
          </a:prstGeom>
          <a:noFill/>
        </p:spPr>
        <p:txBody>
          <a:bodyPr wrap="square" rtlCol="0">
            <a:spAutoFit/>
          </a:bodyPr>
          <a:lstStyle/>
          <a:p>
            <a:pPr>
              <a:lnSpc>
                <a:spcPct val="90000"/>
              </a:lnSpc>
            </a:pPr>
            <a:r>
              <a:rPr kumimoji="1" lang="ja-JP" altLang="en-US" sz="1350" dirty="0" smtClean="0"/>
              <a:t>盲判で申立認容</a:t>
            </a:r>
            <a:endParaRPr kumimoji="1" lang="en-GB" sz="1350" dirty="0"/>
          </a:p>
        </p:txBody>
      </p:sp>
      <p:cxnSp>
        <p:nvCxnSpPr>
          <p:cNvPr id="26" name="直線矢印コネクタ 25"/>
          <p:cNvCxnSpPr/>
          <p:nvPr/>
        </p:nvCxnSpPr>
        <p:spPr>
          <a:xfrm>
            <a:off x="6412002" y="4788521"/>
            <a:ext cx="202502" cy="665276"/>
          </a:xfrm>
          <a:prstGeom prst="straightConnector1">
            <a:avLst/>
          </a:prstGeom>
          <a:ln w="66675">
            <a:solidFill>
              <a:schemeClr val="tx1">
                <a:lumMod val="75000"/>
                <a:lumOff val="25000"/>
              </a:schemeClr>
            </a:solidFill>
            <a:headEnd type="none"/>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6696517" y="4871851"/>
            <a:ext cx="1336496" cy="279307"/>
          </a:xfrm>
          <a:prstGeom prst="rect">
            <a:avLst/>
          </a:prstGeom>
          <a:noFill/>
        </p:spPr>
        <p:txBody>
          <a:bodyPr wrap="square" rtlCol="0">
            <a:spAutoFit/>
          </a:bodyPr>
          <a:lstStyle/>
          <a:p>
            <a:pPr>
              <a:lnSpc>
                <a:spcPct val="90000"/>
              </a:lnSpc>
            </a:pPr>
            <a:r>
              <a:rPr kumimoji="1" lang="ja-JP" altLang="en-US" sz="1350" dirty="0" smtClean="0"/>
              <a:t>精神薬投与</a:t>
            </a:r>
            <a:endParaRPr kumimoji="1" lang="en-GB" sz="1350" dirty="0"/>
          </a:p>
        </p:txBody>
      </p:sp>
      <p:cxnSp>
        <p:nvCxnSpPr>
          <p:cNvPr id="49" name="カギ線コネクタ 48"/>
          <p:cNvCxnSpPr/>
          <p:nvPr/>
        </p:nvCxnSpPr>
        <p:spPr>
          <a:xfrm>
            <a:off x="2042480" y="5367337"/>
            <a:ext cx="4378061" cy="983725"/>
          </a:xfrm>
          <a:prstGeom prst="bentConnector3">
            <a:avLst>
              <a:gd name="adj1" fmla="val 195"/>
            </a:avLst>
          </a:prstGeom>
          <a:ln w="6667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626806" y="3251136"/>
            <a:ext cx="1311521" cy="476847"/>
          </a:xfrm>
          <a:custGeom>
            <a:avLst/>
            <a:gdLst>
              <a:gd name="connsiteX0" fmla="*/ 0 w 3044133"/>
              <a:gd name="connsiteY0" fmla="*/ 0 h 635630"/>
              <a:gd name="connsiteX1" fmla="*/ 3044133 w 3044133"/>
              <a:gd name="connsiteY1" fmla="*/ 0 h 635630"/>
              <a:gd name="connsiteX2" fmla="*/ 3044133 w 3044133"/>
              <a:gd name="connsiteY2" fmla="*/ 635630 h 635630"/>
              <a:gd name="connsiteX3" fmla="*/ 0 w 3044133"/>
              <a:gd name="connsiteY3" fmla="*/ 635630 h 635630"/>
              <a:gd name="connsiteX4" fmla="*/ 0 w 3044133"/>
              <a:gd name="connsiteY4" fmla="*/ 0 h 635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33" h="635630">
                <a:moveTo>
                  <a:pt x="0" y="0"/>
                </a:moveTo>
                <a:lnTo>
                  <a:pt x="3044133" y="0"/>
                </a:lnTo>
                <a:lnTo>
                  <a:pt x="3044133" y="635630"/>
                </a:lnTo>
                <a:lnTo>
                  <a:pt x="0" y="635630"/>
                </a:lnTo>
                <a:lnTo>
                  <a:pt x="0" y="0"/>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dirty="0" smtClean="0"/>
              <a:t>病　院</a:t>
            </a:r>
            <a:endParaRPr lang="en-GB" dirty="0"/>
          </a:p>
        </p:txBody>
      </p:sp>
      <p:cxnSp>
        <p:nvCxnSpPr>
          <p:cNvPr id="41" name="曲線コネクタ 40"/>
          <p:cNvCxnSpPr/>
          <p:nvPr/>
        </p:nvCxnSpPr>
        <p:spPr>
          <a:xfrm flipV="1">
            <a:off x="1914807" y="3049828"/>
            <a:ext cx="1807999" cy="343751"/>
          </a:xfrm>
          <a:prstGeom prst="curvedConnector3">
            <a:avLst>
              <a:gd name="adj1" fmla="val 50000"/>
            </a:avLst>
          </a:prstGeom>
          <a:ln w="666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48129" y="3770815"/>
            <a:ext cx="1764705" cy="279307"/>
          </a:xfrm>
          <a:prstGeom prst="rect">
            <a:avLst/>
          </a:prstGeom>
          <a:noFill/>
        </p:spPr>
        <p:txBody>
          <a:bodyPr wrap="square" rtlCol="0">
            <a:spAutoFit/>
          </a:bodyPr>
          <a:lstStyle/>
          <a:p>
            <a:pPr>
              <a:lnSpc>
                <a:spcPct val="90000"/>
              </a:lnSpc>
            </a:pPr>
            <a:r>
              <a:rPr kumimoji="1" lang="ja-JP" altLang="en-US" sz="1350" dirty="0" smtClean="0"/>
              <a:t>医療過誤隠蔽　</a:t>
            </a:r>
            <a:endParaRPr kumimoji="1" lang="en-GB" sz="1350" dirty="0"/>
          </a:p>
        </p:txBody>
      </p:sp>
      <p:pic>
        <p:nvPicPr>
          <p:cNvPr id="45" name="図 44"/>
          <p:cNvPicPr>
            <a:picLocks noChangeAspect="1"/>
          </p:cNvPicPr>
          <p:nvPr/>
        </p:nvPicPr>
        <p:blipFill rotWithShape="1">
          <a:blip r:embed="rId2" cstate="print">
            <a:extLst>
              <a:ext uri="{28A0092B-C50C-407E-A947-70E740481C1C}">
                <a14:useLocalDpi xmlns:a14="http://schemas.microsoft.com/office/drawing/2010/main" val="0"/>
              </a:ext>
            </a:extLst>
          </a:blip>
          <a:srcRect t="15350" b="31100"/>
          <a:stretch/>
        </p:blipFill>
        <p:spPr>
          <a:xfrm>
            <a:off x="6491525" y="5455710"/>
            <a:ext cx="2473490" cy="10832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42" name="直線矢印コネクタ 41"/>
          <p:cNvCxnSpPr/>
          <p:nvPr/>
        </p:nvCxnSpPr>
        <p:spPr>
          <a:xfrm flipH="1" flipV="1">
            <a:off x="7324880" y="4671590"/>
            <a:ext cx="403390" cy="286984"/>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フリーフォーム 43"/>
          <p:cNvSpPr/>
          <p:nvPr/>
        </p:nvSpPr>
        <p:spPr>
          <a:xfrm>
            <a:off x="7728270" y="4829305"/>
            <a:ext cx="1204678" cy="485650"/>
          </a:xfrm>
          <a:custGeom>
            <a:avLst/>
            <a:gdLst>
              <a:gd name="connsiteX0" fmla="*/ 0 w 1766723"/>
              <a:gd name="connsiteY0" fmla="*/ 0 h 647365"/>
              <a:gd name="connsiteX1" fmla="*/ 1766723 w 1766723"/>
              <a:gd name="connsiteY1" fmla="*/ 0 h 647365"/>
              <a:gd name="connsiteX2" fmla="*/ 1766723 w 1766723"/>
              <a:gd name="connsiteY2" fmla="*/ 647365 h 647365"/>
              <a:gd name="connsiteX3" fmla="*/ 0 w 1766723"/>
              <a:gd name="connsiteY3" fmla="*/ 647365 h 647365"/>
              <a:gd name="connsiteX4" fmla="*/ 0 w 1766723"/>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23" h="647365">
                <a:moveTo>
                  <a:pt x="0" y="0"/>
                </a:moveTo>
                <a:lnTo>
                  <a:pt x="1766723" y="0"/>
                </a:lnTo>
                <a:lnTo>
                  <a:pt x="1766723" y="647365"/>
                </a:lnTo>
                <a:lnTo>
                  <a:pt x="0" y="647365"/>
                </a:lnTo>
                <a:lnTo>
                  <a:pt x="0" y="0"/>
                </a:lnTo>
                <a:close/>
              </a:path>
            </a:pathLst>
          </a:custGeom>
          <a:solidFill>
            <a:schemeClr val="accent4">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dirty="0" smtClean="0">
                <a:solidFill>
                  <a:schemeClr val="accent5">
                    <a:lumMod val="50000"/>
                  </a:schemeClr>
                </a:solidFill>
              </a:rPr>
              <a:t>製薬</a:t>
            </a:r>
            <a:r>
              <a:rPr lang="ja-JP" altLang="en-US" dirty="0">
                <a:solidFill>
                  <a:schemeClr val="accent5">
                    <a:lumMod val="50000"/>
                  </a:schemeClr>
                </a:solidFill>
              </a:rPr>
              <a:t>業界</a:t>
            </a:r>
            <a:endParaRPr lang="en-GB" dirty="0">
              <a:solidFill>
                <a:schemeClr val="accent5">
                  <a:lumMod val="50000"/>
                </a:schemeClr>
              </a:solidFill>
            </a:endParaRPr>
          </a:p>
        </p:txBody>
      </p:sp>
      <p:sp>
        <p:nvSpPr>
          <p:cNvPr id="46" name="フリーフォーム 45"/>
          <p:cNvSpPr/>
          <p:nvPr/>
        </p:nvSpPr>
        <p:spPr>
          <a:xfrm>
            <a:off x="7654843" y="4166127"/>
            <a:ext cx="1325387" cy="485650"/>
          </a:xfrm>
          <a:custGeom>
            <a:avLst/>
            <a:gdLst>
              <a:gd name="connsiteX0" fmla="*/ 0 w 1766723"/>
              <a:gd name="connsiteY0" fmla="*/ 0 h 647365"/>
              <a:gd name="connsiteX1" fmla="*/ 1766723 w 1766723"/>
              <a:gd name="connsiteY1" fmla="*/ 0 h 647365"/>
              <a:gd name="connsiteX2" fmla="*/ 1766723 w 1766723"/>
              <a:gd name="connsiteY2" fmla="*/ 647365 h 647365"/>
              <a:gd name="connsiteX3" fmla="*/ 0 w 1766723"/>
              <a:gd name="connsiteY3" fmla="*/ 647365 h 647365"/>
              <a:gd name="connsiteX4" fmla="*/ 0 w 1766723"/>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23" h="647365">
                <a:moveTo>
                  <a:pt x="0" y="0"/>
                </a:moveTo>
                <a:lnTo>
                  <a:pt x="1766723" y="0"/>
                </a:lnTo>
                <a:lnTo>
                  <a:pt x="1766723" y="647365"/>
                </a:lnTo>
                <a:lnTo>
                  <a:pt x="0" y="64736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b="1" dirty="0" smtClean="0"/>
              <a:t>ｿｰｼｬﾙ</a:t>
            </a:r>
            <a:r>
              <a:rPr lang="ja-JP" altLang="en-US" b="1" dirty="0"/>
              <a:t>ﾜｰｶｰ</a:t>
            </a:r>
            <a:endParaRPr lang="en-GB" b="1" dirty="0"/>
          </a:p>
        </p:txBody>
      </p:sp>
      <p:sp>
        <p:nvSpPr>
          <p:cNvPr id="48" name="フリーフォーム 47"/>
          <p:cNvSpPr/>
          <p:nvPr/>
        </p:nvSpPr>
        <p:spPr>
          <a:xfrm>
            <a:off x="44080" y="4441819"/>
            <a:ext cx="1427246" cy="833165"/>
          </a:xfrm>
          <a:custGeom>
            <a:avLst/>
            <a:gdLst>
              <a:gd name="connsiteX0" fmla="*/ 0 w 2634910"/>
              <a:gd name="connsiteY0" fmla="*/ 0 h 940759"/>
              <a:gd name="connsiteX1" fmla="*/ 2634910 w 2634910"/>
              <a:gd name="connsiteY1" fmla="*/ 0 h 940759"/>
              <a:gd name="connsiteX2" fmla="*/ 2634910 w 2634910"/>
              <a:gd name="connsiteY2" fmla="*/ 940759 h 940759"/>
              <a:gd name="connsiteX3" fmla="*/ 0 w 2634910"/>
              <a:gd name="connsiteY3" fmla="*/ 940759 h 940759"/>
              <a:gd name="connsiteX4" fmla="*/ 0 w 2634910"/>
              <a:gd name="connsiteY4" fmla="*/ 0 h 94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910" h="940759">
                <a:moveTo>
                  <a:pt x="0" y="0"/>
                </a:moveTo>
                <a:lnTo>
                  <a:pt x="2634910" y="0"/>
                </a:lnTo>
                <a:lnTo>
                  <a:pt x="2634910" y="940759"/>
                </a:lnTo>
                <a:lnTo>
                  <a:pt x="0" y="940759"/>
                </a:lnTo>
                <a:lnTo>
                  <a:pt x="0" y="0"/>
                </a:lnTo>
                <a:close/>
              </a:path>
            </a:pathLst>
          </a:custGeom>
          <a:gradFill rotWithShape="0">
            <a:gsLst>
              <a:gs pos="40000">
                <a:srgbClr val="C00000"/>
              </a:gs>
              <a:gs pos="0">
                <a:schemeClr val="accent3">
                  <a:lumMod val="60000"/>
                  <a:lumOff val="40000"/>
                </a:schemeClr>
              </a:gs>
              <a:gs pos="24000">
                <a:schemeClr val="accent1">
                  <a:hueOff val="0"/>
                  <a:satOff val="0"/>
                  <a:lumOff val="0"/>
                  <a:alphaOff val="0"/>
                  <a:satMod val="89000"/>
                  <a:lumMod val="91000"/>
                </a:schemeClr>
              </a:gs>
              <a:gs pos="78000">
                <a:schemeClr val="tx2">
                  <a:lumMod val="95000"/>
                  <a:lumOff val="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sz="2800" b="1" dirty="0" smtClean="0">
                <a:solidFill>
                  <a:srgbClr val="FFFF00"/>
                </a:solidFill>
                <a:latin typeface="HGｺﾞｼｯｸM" panose="020B0609000000000000" pitchFamily="49" charset="-128"/>
                <a:ea typeface="HGｺﾞｼｯｸM" panose="020B0609000000000000" pitchFamily="49" charset="-128"/>
              </a:rPr>
              <a:t>里親</a:t>
            </a:r>
            <a:endParaRPr lang="en-GB" sz="2800" b="1" dirty="0">
              <a:solidFill>
                <a:srgbClr val="FFFF00"/>
              </a:solidFill>
              <a:latin typeface="HGｺﾞｼｯｸM" panose="020B0609000000000000" pitchFamily="49" charset="-128"/>
              <a:ea typeface="HGｺﾞｼｯｸM" panose="020B0609000000000000" pitchFamily="49" charset="-128"/>
            </a:endParaRPr>
          </a:p>
        </p:txBody>
      </p:sp>
      <p:sp>
        <p:nvSpPr>
          <p:cNvPr id="20" name="星 4 19"/>
          <p:cNvSpPr/>
          <p:nvPr/>
        </p:nvSpPr>
        <p:spPr>
          <a:xfrm rot="2718123">
            <a:off x="1422542" y="4598878"/>
            <a:ext cx="425628" cy="496276"/>
          </a:xfrm>
          <a:prstGeom prst="star4">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en-GB" dirty="0"/>
          </a:p>
        </p:txBody>
      </p:sp>
      <p:cxnSp>
        <p:nvCxnSpPr>
          <p:cNvPr id="55" name="直線矢印コネクタ 54"/>
          <p:cNvCxnSpPr/>
          <p:nvPr/>
        </p:nvCxnSpPr>
        <p:spPr>
          <a:xfrm>
            <a:off x="5675734" y="5703983"/>
            <a:ext cx="744807" cy="334058"/>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7720249" y="3544243"/>
            <a:ext cx="1350294" cy="376878"/>
          </a:xfrm>
          <a:custGeom>
            <a:avLst/>
            <a:gdLst>
              <a:gd name="connsiteX0" fmla="*/ 0 w 1766723"/>
              <a:gd name="connsiteY0" fmla="*/ 0 h 647365"/>
              <a:gd name="connsiteX1" fmla="*/ 1766723 w 1766723"/>
              <a:gd name="connsiteY1" fmla="*/ 0 h 647365"/>
              <a:gd name="connsiteX2" fmla="*/ 1766723 w 1766723"/>
              <a:gd name="connsiteY2" fmla="*/ 647365 h 647365"/>
              <a:gd name="connsiteX3" fmla="*/ 0 w 1766723"/>
              <a:gd name="connsiteY3" fmla="*/ 647365 h 647365"/>
              <a:gd name="connsiteX4" fmla="*/ 0 w 1766723"/>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23" h="647365">
                <a:moveTo>
                  <a:pt x="0" y="0"/>
                </a:moveTo>
                <a:lnTo>
                  <a:pt x="1766723" y="0"/>
                </a:lnTo>
                <a:lnTo>
                  <a:pt x="1766723" y="647365"/>
                </a:lnTo>
                <a:lnTo>
                  <a:pt x="0" y="647365"/>
                </a:lnTo>
                <a:lnTo>
                  <a:pt x="0" y="0"/>
                </a:lnTo>
                <a:close/>
              </a:path>
            </a:pathLst>
          </a:custGeom>
          <a:solidFill>
            <a:schemeClr val="accent4">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sz="1600" dirty="0" smtClean="0">
                <a:solidFill>
                  <a:schemeClr val="accent5">
                    <a:lumMod val="50000"/>
                  </a:schemeClr>
                </a:solidFill>
              </a:rPr>
              <a:t>社会福祉学界</a:t>
            </a:r>
            <a:endParaRPr lang="en-GB" sz="1600" dirty="0">
              <a:solidFill>
                <a:schemeClr val="accent5">
                  <a:lumMod val="50000"/>
                </a:schemeClr>
              </a:solidFill>
            </a:endParaRPr>
          </a:p>
        </p:txBody>
      </p:sp>
      <p:cxnSp>
        <p:nvCxnSpPr>
          <p:cNvPr id="68" name="直線矢印コネクタ 67"/>
          <p:cNvCxnSpPr/>
          <p:nvPr/>
        </p:nvCxnSpPr>
        <p:spPr>
          <a:xfrm>
            <a:off x="8153400" y="3930482"/>
            <a:ext cx="0" cy="318133"/>
          </a:xfrm>
          <a:prstGeom prst="straightConnector1">
            <a:avLst/>
          </a:prstGeom>
          <a:ln w="762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フリーフォーム 68"/>
          <p:cNvSpPr/>
          <p:nvPr/>
        </p:nvSpPr>
        <p:spPr>
          <a:xfrm>
            <a:off x="7046324" y="2306630"/>
            <a:ext cx="1918691" cy="609218"/>
          </a:xfrm>
          <a:custGeom>
            <a:avLst/>
            <a:gdLst>
              <a:gd name="connsiteX0" fmla="*/ 0 w 1766723"/>
              <a:gd name="connsiteY0" fmla="*/ 0 h 647365"/>
              <a:gd name="connsiteX1" fmla="*/ 1766723 w 1766723"/>
              <a:gd name="connsiteY1" fmla="*/ 0 h 647365"/>
              <a:gd name="connsiteX2" fmla="*/ 1766723 w 1766723"/>
              <a:gd name="connsiteY2" fmla="*/ 647365 h 647365"/>
              <a:gd name="connsiteX3" fmla="*/ 0 w 1766723"/>
              <a:gd name="connsiteY3" fmla="*/ 647365 h 647365"/>
              <a:gd name="connsiteX4" fmla="*/ 0 w 1766723"/>
              <a:gd name="connsiteY4" fmla="*/ 0 h 64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23" h="647365">
                <a:moveTo>
                  <a:pt x="0" y="0"/>
                </a:moveTo>
                <a:lnTo>
                  <a:pt x="1766723" y="0"/>
                </a:lnTo>
                <a:lnTo>
                  <a:pt x="1766723" y="647365"/>
                </a:lnTo>
                <a:lnTo>
                  <a:pt x="0" y="64736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sz="1600" b="1" dirty="0" smtClean="0"/>
              <a:t>子ども家庭支援ｾﾝﾀｰ</a:t>
            </a:r>
            <a:endParaRPr lang="en-US" altLang="ja-JP" sz="1600" b="1" dirty="0" smtClean="0"/>
          </a:p>
          <a:p>
            <a:pPr algn="ctr" defTabSz="800313">
              <a:lnSpc>
                <a:spcPct val="90000"/>
              </a:lnSpc>
              <a:spcBef>
                <a:spcPct val="0"/>
              </a:spcBef>
              <a:spcAft>
                <a:spcPct val="35000"/>
              </a:spcAft>
            </a:pPr>
            <a:r>
              <a:rPr lang="ja-JP" altLang="en-US" sz="1200" b="1" dirty="0" smtClean="0"/>
              <a:t>（要保護児童対策調整機関）</a:t>
            </a:r>
            <a:endParaRPr lang="en-GB" sz="1200" b="1" dirty="0"/>
          </a:p>
        </p:txBody>
      </p:sp>
      <p:sp>
        <p:nvSpPr>
          <p:cNvPr id="53" name="左右矢印 52"/>
          <p:cNvSpPr/>
          <p:nvPr/>
        </p:nvSpPr>
        <p:spPr>
          <a:xfrm>
            <a:off x="5952442" y="2578044"/>
            <a:ext cx="1093882" cy="299295"/>
          </a:xfrm>
          <a:prstGeom prst="left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72" name="テキスト ボックス 71"/>
          <p:cNvSpPr txBox="1"/>
          <p:nvPr/>
        </p:nvSpPr>
        <p:spPr>
          <a:xfrm>
            <a:off x="6165259" y="2413990"/>
            <a:ext cx="1201232" cy="258532"/>
          </a:xfrm>
          <a:prstGeom prst="rect">
            <a:avLst/>
          </a:prstGeom>
          <a:noFill/>
        </p:spPr>
        <p:txBody>
          <a:bodyPr wrap="square" rtlCol="0">
            <a:spAutoFit/>
          </a:bodyPr>
          <a:lstStyle/>
          <a:p>
            <a:pPr>
              <a:lnSpc>
                <a:spcPct val="90000"/>
              </a:lnSpc>
            </a:pPr>
            <a:r>
              <a:rPr kumimoji="1" lang="ja-JP" altLang="en-US" sz="1200" dirty="0" smtClean="0"/>
              <a:t>親子の監視</a:t>
            </a:r>
            <a:endParaRPr kumimoji="1" lang="en-GB" sz="1200" dirty="0"/>
          </a:p>
        </p:txBody>
      </p:sp>
      <p:sp>
        <p:nvSpPr>
          <p:cNvPr id="75" name="フリーフォーム 74"/>
          <p:cNvSpPr/>
          <p:nvPr/>
        </p:nvSpPr>
        <p:spPr>
          <a:xfrm>
            <a:off x="2274256" y="5483961"/>
            <a:ext cx="1039705" cy="694788"/>
          </a:xfrm>
          <a:custGeom>
            <a:avLst/>
            <a:gdLst>
              <a:gd name="connsiteX0" fmla="*/ 0 w 2634910"/>
              <a:gd name="connsiteY0" fmla="*/ 0 h 940759"/>
              <a:gd name="connsiteX1" fmla="*/ 2634910 w 2634910"/>
              <a:gd name="connsiteY1" fmla="*/ 0 h 940759"/>
              <a:gd name="connsiteX2" fmla="*/ 2634910 w 2634910"/>
              <a:gd name="connsiteY2" fmla="*/ 940759 h 940759"/>
              <a:gd name="connsiteX3" fmla="*/ 0 w 2634910"/>
              <a:gd name="connsiteY3" fmla="*/ 940759 h 940759"/>
              <a:gd name="connsiteX4" fmla="*/ 0 w 2634910"/>
              <a:gd name="connsiteY4" fmla="*/ 0 h 94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910" h="940759">
                <a:moveTo>
                  <a:pt x="0" y="0"/>
                </a:moveTo>
                <a:lnTo>
                  <a:pt x="2634910" y="0"/>
                </a:lnTo>
                <a:lnTo>
                  <a:pt x="2634910" y="940759"/>
                </a:lnTo>
                <a:lnTo>
                  <a:pt x="0" y="940759"/>
                </a:lnTo>
                <a:lnTo>
                  <a:pt x="0" y="0"/>
                </a:lnTo>
                <a:close/>
              </a:path>
            </a:pathLst>
          </a:custGeom>
          <a:gradFill rotWithShape="0">
            <a:gsLst>
              <a:gs pos="40000">
                <a:srgbClr val="C00000">
                  <a:lumMod val="30000"/>
                  <a:lumOff val="70000"/>
                </a:srgbClr>
              </a:gs>
              <a:gs pos="0">
                <a:schemeClr val="accent3">
                  <a:lumMod val="60000"/>
                  <a:lumOff val="40000"/>
                </a:schemeClr>
              </a:gs>
              <a:gs pos="24000">
                <a:schemeClr val="accent1">
                  <a:hueOff val="0"/>
                  <a:satOff val="0"/>
                  <a:lumOff val="0"/>
                  <a:alphaOff val="0"/>
                  <a:satMod val="89000"/>
                  <a:lumMod val="91000"/>
                </a:schemeClr>
              </a:gs>
              <a:gs pos="78000">
                <a:schemeClr val="tx2">
                  <a:lumMod val="95000"/>
                  <a:lumOff val="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1">
              <a:hueOff val="0"/>
              <a:satOff val="0"/>
              <a:lumOff val="0"/>
              <a:alphaOff val="0"/>
            </a:schemeClr>
          </a:effectRef>
          <a:fontRef idx="minor">
            <a:schemeClr val="lt1"/>
          </a:fontRef>
        </p:style>
        <p:txBody>
          <a:bodyPr spcFirstLastPara="0" vert="horz" wrap="square" lIns="11433" tIns="11433" rIns="11433" bIns="11433" numCol="1" spcCol="1270" anchor="ctr" anchorCtr="0">
            <a:noAutofit/>
          </a:bodyPr>
          <a:lstStyle/>
          <a:p>
            <a:pPr algn="ctr" defTabSz="800313">
              <a:lnSpc>
                <a:spcPct val="90000"/>
              </a:lnSpc>
              <a:spcBef>
                <a:spcPct val="0"/>
              </a:spcBef>
              <a:spcAft>
                <a:spcPct val="35000"/>
              </a:spcAft>
            </a:pPr>
            <a:r>
              <a:rPr lang="ja-JP" altLang="en-US" b="1" dirty="0" smtClean="0">
                <a:solidFill>
                  <a:srgbClr val="FFFF00"/>
                </a:solidFill>
                <a:latin typeface="HGｺﾞｼｯｸM" panose="020B0609000000000000" pitchFamily="49" charset="-128"/>
                <a:ea typeface="HGｺﾞｼｯｸM" panose="020B0609000000000000" pitchFamily="49" charset="-128"/>
              </a:rPr>
              <a:t>自立支援ホーム</a:t>
            </a:r>
            <a:endParaRPr lang="en-GB" b="1" dirty="0">
              <a:solidFill>
                <a:srgbClr val="FFFF00"/>
              </a:solidFill>
              <a:latin typeface="HGｺﾞｼｯｸM" panose="020B0609000000000000" pitchFamily="49" charset="-128"/>
              <a:ea typeface="HGｺﾞｼｯｸM" panose="020B0609000000000000" pitchFamily="49" charset="-128"/>
            </a:endParaRPr>
          </a:p>
        </p:txBody>
      </p:sp>
      <p:cxnSp>
        <p:nvCxnSpPr>
          <p:cNvPr id="77" name="直線コネクタ 76"/>
          <p:cNvCxnSpPr/>
          <p:nvPr/>
        </p:nvCxnSpPr>
        <p:spPr>
          <a:xfrm flipH="1">
            <a:off x="2709218" y="5334000"/>
            <a:ext cx="10536" cy="149961"/>
          </a:xfrm>
          <a:prstGeom prst="line">
            <a:avLst/>
          </a:prstGeom>
          <a:ln w="603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右矢印吹き出し 15"/>
          <p:cNvSpPr/>
          <p:nvPr/>
        </p:nvSpPr>
        <p:spPr>
          <a:xfrm rot="19493554">
            <a:off x="753090" y="4193914"/>
            <a:ext cx="2366149" cy="1648988"/>
          </a:xfrm>
          <a:prstGeom prst="rightArrowCallout">
            <a:avLst>
              <a:gd name="adj1" fmla="val 25000"/>
              <a:gd name="adj2" fmla="val 25000"/>
              <a:gd name="adj3" fmla="val 25000"/>
              <a:gd name="adj4" fmla="val 76570"/>
            </a:avLst>
          </a:prstGeom>
          <a:solidFill>
            <a:srgbClr val="92D050">
              <a:alpha val="27000"/>
            </a:srgbClr>
          </a:solidFill>
          <a:effectLst>
            <a:glow rad="101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rgbClr val="0091EA"/>
                </a:solidFill>
                <a:effectLst>
                  <a:outerShdw blurRad="38100" dist="38100" dir="2700000" algn="tl">
                    <a:srgbClr val="000000">
                      <a:alpha val="43137"/>
                    </a:srgbClr>
                  </a:outerShdw>
                </a:effectLst>
              </a:rPr>
              <a:t>NP</a:t>
            </a:r>
            <a:r>
              <a:rPr kumimoji="1" lang="en-GB" sz="2400" b="1" dirty="0" smtClean="0">
                <a:solidFill>
                  <a:srgbClr val="0091EA"/>
                </a:solidFill>
                <a:effectLst>
                  <a:outerShdw blurRad="38100" dist="38100" dir="2700000" algn="tl">
                    <a:srgbClr val="000000">
                      <a:alpha val="43137"/>
                    </a:srgbClr>
                  </a:outerShdw>
                </a:effectLst>
              </a:rPr>
              <a:t>O</a:t>
            </a:r>
            <a:endParaRPr kumimoji="1" lang="en-GB" sz="2400" b="1" dirty="0">
              <a:solidFill>
                <a:srgbClr val="0091EA"/>
              </a:solidFill>
              <a:effectLst>
                <a:outerShdw blurRad="38100" dist="38100" dir="2700000" algn="tl">
                  <a:srgbClr val="000000">
                    <a:alpha val="43137"/>
                  </a:srgbClr>
                </a:outerShdw>
              </a:effectLst>
            </a:endParaRPr>
          </a:p>
        </p:txBody>
      </p:sp>
      <p:cxnSp>
        <p:nvCxnSpPr>
          <p:cNvPr id="85" name="直線矢印コネクタ 84"/>
          <p:cNvCxnSpPr/>
          <p:nvPr/>
        </p:nvCxnSpPr>
        <p:spPr>
          <a:xfrm flipH="1">
            <a:off x="4290322" y="3251136"/>
            <a:ext cx="297864" cy="2211691"/>
          </a:xfrm>
          <a:prstGeom prst="straightConnector1">
            <a:avLst/>
          </a:prstGeom>
          <a:ln w="53975">
            <a:headEnd type="triangle"/>
            <a:tailEnd type="triangle"/>
          </a:ln>
        </p:spPr>
        <p:style>
          <a:lnRef idx="2">
            <a:schemeClr val="accent4"/>
          </a:lnRef>
          <a:fillRef idx="0">
            <a:schemeClr val="accent4"/>
          </a:fillRef>
          <a:effectRef idx="1">
            <a:schemeClr val="accent4"/>
          </a:effectRef>
          <a:fontRef idx="minor">
            <a:schemeClr val="tx1"/>
          </a:fontRef>
        </p:style>
      </p:cxnSp>
      <p:sp>
        <p:nvSpPr>
          <p:cNvPr id="88" name="テキスト ボックス 87"/>
          <p:cNvSpPr txBox="1"/>
          <p:nvPr/>
        </p:nvSpPr>
        <p:spPr>
          <a:xfrm rot="16709587">
            <a:off x="3594431" y="4389575"/>
            <a:ext cx="1464924" cy="258532"/>
          </a:xfrm>
          <a:prstGeom prst="rect">
            <a:avLst/>
          </a:prstGeom>
          <a:noFill/>
        </p:spPr>
        <p:txBody>
          <a:bodyPr wrap="square" rtlCol="0">
            <a:spAutoFit/>
          </a:bodyPr>
          <a:lstStyle/>
          <a:p>
            <a:pPr>
              <a:lnSpc>
                <a:spcPct val="90000"/>
              </a:lnSpc>
            </a:pPr>
            <a:r>
              <a:rPr kumimoji="1" lang="ja-JP" altLang="en-US" sz="1200" dirty="0" smtClean="0"/>
              <a:t>事前協議＝八百長</a:t>
            </a:r>
            <a:endParaRPr kumimoji="1" lang="en-GB" sz="1200" dirty="0"/>
          </a:p>
        </p:txBody>
      </p:sp>
      <p:cxnSp>
        <p:nvCxnSpPr>
          <p:cNvPr id="97" name="曲線コネクタ 96"/>
          <p:cNvCxnSpPr>
            <a:stCxn id="46" idx="0"/>
          </p:cNvCxnSpPr>
          <p:nvPr/>
        </p:nvCxnSpPr>
        <p:spPr>
          <a:xfrm flipH="1" flipV="1">
            <a:off x="5980669" y="3037272"/>
            <a:ext cx="1674174" cy="1128855"/>
          </a:xfrm>
          <a:prstGeom prst="curvedConnector3">
            <a:avLst>
              <a:gd name="adj1" fmla="val 591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7728270" y="3298592"/>
            <a:ext cx="1306086" cy="276999"/>
          </a:xfrm>
          <a:prstGeom prst="rect">
            <a:avLst/>
          </a:prstGeom>
          <a:noFill/>
        </p:spPr>
        <p:txBody>
          <a:bodyPr wrap="square" rtlCol="0">
            <a:spAutoFit/>
          </a:bodyPr>
          <a:lstStyle/>
          <a:p>
            <a:r>
              <a:rPr kumimoji="1" lang="ja-JP" altLang="en-US" sz="1200" dirty="0" smtClean="0"/>
              <a:t>弱い理論蓄積</a:t>
            </a:r>
            <a:endParaRPr kumimoji="1" lang="en-GB" sz="1200" dirty="0"/>
          </a:p>
        </p:txBody>
      </p:sp>
      <p:sp>
        <p:nvSpPr>
          <p:cNvPr id="100" name="テキスト ボックス 99"/>
          <p:cNvSpPr txBox="1"/>
          <p:nvPr/>
        </p:nvSpPr>
        <p:spPr>
          <a:xfrm rot="993228">
            <a:off x="6237297" y="3101430"/>
            <a:ext cx="2012251" cy="276999"/>
          </a:xfrm>
          <a:prstGeom prst="rect">
            <a:avLst/>
          </a:prstGeom>
          <a:noFill/>
        </p:spPr>
        <p:txBody>
          <a:bodyPr wrap="square" rtlCol="0">
            <a:spAutoFit/>
          </a:bodyPr>
          <a:lstStyle/>
          <a:p>
            <a:r>
              <a:rPr kumimoji="1" lang="ja-JP" altLang="en-US" sz="1200" dirty="0"/>
              <a:t>炊</a:t>
            </a:r>
            <a:r>
              <a:rPr kumimoji="1" lang="ja-JP" altLang="en-US" sz="1200" dirty="0" smtClean="0"/>
              <a:t>き上げた「ｽﾄｰﾘｰ」</a:t>
            </a:r>
            <a:endParaRPr kumimoji="1" lang="en-GB" sz="1200" dirty="0"/>
          </a:p>
        </p:txBody>
      </p:sp>
    </p:spTree>
    <p:extLst>
      <p:ext uri="{BB962C8B-B14F-4D97-AF65-F5344CB8AC3E}">
        <p14:creationId xmlns:p14="http://schemas.microsoft.com/office/powerpoint/2010/main" val="3915945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out)">
                                      <p:cBhvr>
                                        <p:cTn id="7" dur="2000"/>
                                        <p:tgtEl>
                                          <p:spTgt spid="6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ox(out)">
                                      <p:cBhvr>
                                        <p:cTn id="10" dur="2000"/>
                                        <p:tgtEl>
                                          <p:spTgt spid="62"/>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ox(out)">
                                      <p:cBhvr>
                                        <p:cTn id="13" dur="2000"/>
                                        <p:tgtEl>
                                          <p:spTgt spid="48"/>
                                        </p:tgtEl>
                                      </p:cBhvr>
                                    </p:animEffect>
                                  </p:childTnLst>
                                </p:cTn>
                              </p:par>
                              <p:par>
                                <p:cTn id="14" presetID="4" presetClass="entr" presetSubtype="32"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ox(out)">
                                      <p:cBhvr>
                                        <p:cTn id="16" dur="20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ox(out)">
                                      <p:cBhvr>
                                        <p:cTn id="21" dur="2000"/>
                                        <p:tgtEl>
                                          <p:spTgt spid="66"/>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ox(out)">
                                      <p:cBhvr>
                                        <p:cTn id="24" dur="2000"/>
                                        <p:tgtEl>
                                          <p:spTgt spid="60"/>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ox(out)">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ox(out)">
                                      <p:cBhvr>
                                        <p:cTn id="56" dur="2000"/>
                                        <p:tgtEl>
                                          <p:spTgt spid="69"/>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ox(out)">
                                      <p:cBhvr>
                                        <p:cTn id="59" dur="2000"/>
                                        <p:tgtEl>
                                          <p:spTgt spid="46"/>
                                        </p:tgtEl>
                                      </p:cBhvr>
                                    </p:animEffect>
                                  </p:childTnLst>
                                </p:cTn>
                              </p:par>
                              <p:par>
                                <p:cTn id="60" presetID="4" presetClass="entr" presetSubtype="32"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ox(out)">
                                      <p:cBhvr>
                                        <p:cTn id="62" dur="2000"/>
                                        <p:tgtEl>
                                          <p:spTgt spid="63"/>
                                        </p:tgtEl>
                                      </p:cBhvr>
                                    </p:animEffect>
                                  </p:childTnLst>
                                </p:cTn>
                              </p:par>
                              <p:par>
                                <p:cTn id="63" presetID="4" presetClass="entr" presetSubtype="32"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box(out)">
                                      <p:cBhvr>
                                        <p:cTn id="65" dur="20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barn(outVertical)">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right)">
                                      <p:cBhvr>
                                        <p:cTn id="78" dur="500"/>
                                        <p:tgtEl>
                                          <p:spTgt spid="9"/>
                                        </p:tgtEl>
                                      </p:cBhvr>
                                    </p:animEffect>
                                  </p:childTnLst>
                                </p:cTn>
                              </p:par>
                              <p:par>
                                <p:cTn id="79" presetID="22" presetClass="entr" presetSubtype="4" fill="hold"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wipe(down)">
                                      <p:cBhvr>
                                        <p:cTn id="81" dur="500"/>
                                        <p:tgtEl>
                                          <p:spTgt spid="9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500"/>
                                        <p:tgtEl>
                                          <p:spTgt spid="10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out)">
                                      <p:cBhvr>
                                        <p:cTn id="97" dur="2000"/>
                                        <p:tgtEl>
                                          <p:spTgt spid="6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up)">
                                      <p:cBhvr>
                                        <p:cTn id="105" dur="500"/>
                                        <p:tgtEl>
                                          <p:spTgt spid="68"/>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32"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ox(out)">
                                      <p:cBhvr>
                                        <p:cTn id="110" dur="20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wipe(up)">
                                      <p:cBhvr>
                                        <p:cTn id="125" dur="500"/>
                                        <p:tgtEl>
                                          <p:spTgt spid="26"/>
                                        </p:tgtEl>
                                      </p:cBhvr>
                                    </p:animEffect>
                                  </p:childTnLst>
                                </p:cTn>
                              </p:par>
                              <p:par>
                                <p:cTn id="126" presetID="22" presetClass="entr" presetSubtype="1"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up)">
                                      <p:cBhvr>
                                        <p:cTn id="128" dur="500"/>
                                        <p:tgtEl>
                                          <p:spTgt spid="3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32" fill="hold" grpId="0" nodeType="click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box(out)">
                                      <p:cBhvr>
                                        <p:cTn id="136" dur="20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42" fill="hold" nodeType="click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barn(outHorizontal)">
                                      <p:cBhvr>
                                        <p:cTn id="141" dur="500"/>
                                        <p:tgtEl>
                                          <p:spTgt spid="8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fade">
                                      <p:cBhvr>
                                        <p:cTn id="144" dur="500"/>
                                        <p:tgtEl>
                                          <p:spTgt spid="8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fade">
                                      <p:cBhvr>
                                        <p:cTn id="147" dur="500"/>
                                        <p:tgtEl>
                                          <p:spTgt spid="1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wipe(right)">
                                      <p:cBhvr>
                                        <p:cTn id="152" dur="500"/>
                                        <p:tgtEl>
                                          <p:spTgt spid="49"/>
                                        </p:tgtEl>
                                      </p:cBhvr>
                                    </p:animEffect>
                                  </p:childTnLst>
                                </p:cTn>
                              </p:par>
                              <p:par>
                                <p:cTn id="153" presetID="22" presetClass="entr" presetSubtype="8" fill="hold" nodeType="with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500"/>
                                        <p:tgtEl>
                                          <p:spTgt spid="55"/>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Effect transition="in" filter="wipe(up)">
                                      <p:cBhvr>
                                        <p:cTn id="158" dur="500"/>
                                        <p:tgtEl>
                                          <p:spTgt spid="11"/>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12"/>
                                        </p:tgtEl>
                                        <p:attrNameLst>
                                          <p:attrName>style.visibility</p:attrName>
                                        </p:attrNameLst>
                                      </p:cBhvr>
                                      <p:to>
                                        <p:strVal val="visible"/>
                                      </p:to>
                                    </p:set>
                                    <p:animEffect transition="in" filter="wipe(up)">
                                      <p:cBhvr>
                                        <p:cTn id="161" dur="500"/>
                                        <p:tgtEl>
                                          <p:spTgt spid="12"/>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14"/>
                                        </p:tgtEl>
                                        <p:attrNameLst>
                                          <p:attrName>style.visibility</p:attrName>
                                        </p:attrNameLst>
                                      </p:cBhvr>
                                      <p:to>
                                        <p:strVal val="visible"/>
                                      </p:to>
                                    </p:set>
                                    <p:animEffect transition="in" filter="wipe(down)">
                                      <p:cBhvr>
                                        <p:cTn id="166" dur="500"/>
                                        <p:tgtEl>
                                          <p:spTgt spid="14"/>
                                        </p:tgtEl>
                                      </p:cBhvr>
                                    </p:animEffect>
                                  </p:childTnLst>
                                </p:cTn>
                              </p:par>
                            </p:childTnLst>
                          </p:cTn>
                        </p:par>
                      </p:childTnLst>
                    </p:cTn>
                  </p:par>
                  <p:par>
                    <p:cTn id="167" fill="hold">
                      <p:stCondLst>
                        <p:cond delay="indefinite"/>
                      </p:stCondLst>
                      <p:childTnLst>
                        <p:par>
                          <p:cTn id="168" fill="hold">
                            <p:stCondLst>
                              <p:cond delay="0"/>
                            </p:stCondLst>
                            <p:childTnLst>
                              <p:par>
                                <p:cTn id="169" presetID="4" presetClass="entr" presetSubtype="32" fill="hold" grpId="0" nodeType="click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box(out)">
                                      <p:cBhvr>
                                        <p:cTn id="171" dur="2000"/>
                                        <p:tgtEl>
                                          <p:spTgt spid="75"/>
                                        </p:tgtEl>
                                      </p:cBhvr>
                                    </p:animEffect>
                                  </p:childTnLst>
                                </p:cTn>
                              </p:par>
                              <p:par>
                                <p:cTn id="172" presetID="22" presetClass="entr" presetSubtype="1" fill="hold" nodeType="with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wipe(up)">
                                      <p:cBhvr>
                                        <p:cTn id="174" dur="500"/>
                                        <p:tgtEl>
                                          <p:spTgt spid="77"/>
                                        </p:tgtEl>
                                      </p:cBhvr>
                                    </p:animEffect>
                                  </p:childTnLst>
                                </p:cTn>
                              </p:par>
                            </p:childTnLst>
                          </p:cTn>
                        </p:par>
                      </p:childTnLst>
                    </p:cTn>
                  </p:par>
                  <p:par>
                    <p:cTn id="175" fill="hold">
                      <p:stCondLst>
                        <p:cond delay="indefinite"/>
                      </p:stCondLst>
                      <p:childTnLst>
                        <p:par>
                          <p:cTn id="176" fill="hold">
                            <p:stCondLst>
                              <p:cond delay="0"/>
                            </p:stCondLst>
                            <p:childTnLst>
                              <p:par>
                                <p:cTn id="177" presetID="31" presetClass="entr" presetSubtype="0" fill="hold" grpId="0" nodeType="clickEffect">
                                  <p:stCondLst>
                                    <p:cond delay="0"/>
                                  </p:stCondLst>
                                  <p:childTnLst>
                                    <p:set>
                                      <p:cBhvr>
                                        <p:cTn id="178" dur="1" fill="hold">
                                          <p:stCondLst>
                                            <p:cond delay="0"/>
                                          </p:stCondLst>
                                        </p:cTn>
                                        <p:tgtEl>
                                          <p:spTgt spid="20"/>
                                        </p:tgtEl>
                                        <p:attrNameLst>
                                          <p:attrName>style.visibility</p:attrName>
                                        </p:attrNameLst>
                                      </p:cBhvr>
                                      <p:to>
                                        <p:strVal val="visible"/>
                                      </p:to>
                                    </p:set>
                                    <p:anim calcmode="lin" valueType="num">
                                      <p:cBhvr>
                                        <p:cTn id="179" dur="1000" fill="hold"/>
                                        <p:tgtEl>
                                          <p:spTgt spid="20"/>
                                        </p:tgtEl>
                                        <p:attrNameLst>
                                          <p:attrName>ppt_w</p:attrName>
                                        </p:attrNameLst>
                                      </p:cBhvr>
                                      <p:tavLst>
                                        <p:tav tm="0">
                                          <p:val>
                                            <p:fltVal val="0"/>
                                          </p:val>
                                        </p:tav>
                                        <p:tav tm="100000">
                                          <p:val>
                                            <p:strVal val="#ppt_w"/>
                                          </p:val>
                                        </p:tav>
                                      </p:tavLst>
                                    </p:anim>
                                    <p:anim calcmode="lin" valueType="num">
                                      <p:cBhvr>
                                        <p:cTn id="180" dur="1000" fill="hold"/>
                                        <p:tgtEl>
                                          <p:spTgt spid="20"/>
                                        </p:tgtEl>
                                        <p:attrNameLst>
                                          <p:attrName>ppt_h</p:attrName>
                                        </p:attrNameLst>
                                      </p:cBhvr>
                                      <p:tavLst>
                                        <p:tav tm="0">
                                          <p:val>
                                            <p:fltVal val="0"/>
                                          </p:val>
                                        </p:tav>
                                        <p:tav tm="100000">
                                          <p:val>
                                            <p:strVal val="#ppt_h"/>
                                          </p:val>
                                        </p:tav>
                                      </p:tavLst>
                                    </p:anim>
                                    <p:anim calcmode="lin" valueType="num">
                                      <p:cBhvr>
                                        <p:cTn id="181" dur="1000" fill="hold"/>
                                        <p:tgtEl>
                                          <p:spTgt spid="20"/>
                                        </p:tgtEl>
                                        <p:attrNameLst>
                                          <p:attrName>style.rotation</p:attrName>
                                        </p:attrNameLst>
                                      </p:cBhvr>
                                      <p:tavLst>
                                        <p:tav tm="0">
                                          <p:val>
                                            <p:fltVal val="90"/>
                                          </p:val>
                                        </p:tav>
                                        <p:tav tm="100000">
                                          <p:val>
                                            <p:fltVal val="0"/>
                                          </p:val>
                                        </p:tav>
                                      </p:tavLst>
                                    </p:anim>
                                    <p:animEffect transition="in" filter="fade">
                                      <p:cBhvr>
                                        <p:cTn id="182" dur="1000"/>
                                        <p:tgtEl>
                                          <p:spTgt spid="20"/>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ntr" presetSubtype="3" fill="hold" grpId="0" nodeType="clickEffect">
                                  <p:stCondLst>
                                    <p:cond delay="0"/>
                                  </p:stCondLst>
                                  <p:childTnLst>
                                    <p:set>
                                      <p:cBhvr>
                                        <p:cTn id="186" dur="1" fill="hold">
                                          <p:stCondLst>
                                            <p:cond delay="0"/>
                                          </p:stCondLst>
                                        </p:cTn>
                                        <p:tgtEl>
                                          <p:spTgt spid="16"/>
                                        </p:tgtEl>
                                        <p:attrNameLst>
                                          <p:attrName>style.visibility</p:attrName>
                                        </p:attrNameLst>
                                      </p:cBhvr>
                                      <p:to>
                                        <p:strVal val="visible"/>
                                      </p:to>
                                    </p:set>
                                    <p:anim calcmode="lin" valueType="num">
                                      <p:cBhvr additive="base">
                                        <p:cTn id="187" dur="2000" fill="hold"/>
                                        <p:tgtEl>
                                          <p:spTgt spid="16"/>
                                        </p:tgtEl>
                                        <p:attrNameLst>
                                          <p:attrName>ppt_x</p:attrName>
                                        </p:attrNameLst>
                                      </p:cBhvr>
                                      <p:tavLst>
                                        <p:tav tm="0">
                                          <p:val>
                                            <p:strVal val="1+#ppt_w/2"/>
                                          </p:val>
                                        </p:tav>
                                        <p:tav tm="100000">
                                          <p:val>
                                            <p:strVal val="#ppt_x"/>
                                          </p:val>
                                        </p:tav>
                                      </p:tavLst>
                                    </p:anim>
                                    <p:anim calcmode="lin" valueType="num">
                                      <p:cBhvr additive="base">
                                        <p:cTn id="188"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14" grpId="0" animBg="1"/>
      <p:bldP spid="12" grpId="0" animBg="1"/>
      <p:bldP spid="9" grpId="0" animBg="1"/>
      <p:bldP spid="8" grpId="0"/>
      <p:bldP spid="11" grpId="0"/>
      <p:bldP spid="31" grpId="0"/>
      <p:bldP spid="32" grpId="0"/>
      <p:bldP spid="36" grpId="0"/>
      <p:bldP spid="17" grpId="0"/>
      <p:bldP spid="21" grpId="0"/>
      <p:bldP spid="38" grpId="0" animBg="1"/>
      <p:bldP spid="43" grpId="0"/>
      <p:bldP spid="44" grpId="0" animBg="1"/>
      <p:bldP spid="46" grpId="0" animBg="1"/>
      <p:bldP spid="48" grpId="0" animBg="1"/>
      <p:bldP spid="20" grpId="0" animBg="1"/>
      <p:bldP spid="67" grpId="0" animBg="1"/>
      <p:bldP spid="69" grpId="0" animBg="1"/>
      <p:bldP spid="53" grpId="0" animBg="1"/>
      <p:bldP spid="72" grpId="0"/>
      <p:bldP spid="75" grpId="0" animBg="1"/>
      <p:bldP spid="16" grpId="0" animBg="1"/>
      <p:bldP spid="88" grpId="0"/>
      <p:bldP spid="99" grpId="0"/>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61975" y="1873250"/>
            <a:ext cx="7591426" cy="5060950"/>
          </a:xfrm>
          <a:prstGeom prst="rect">
            <a:avLst/>
          </a:prstGeom>
          <a:ln w="9525" cap="flat" cmpd="sng" algn="ctr">
            <a:noFill/>
            <a:prstDash val="solid"/>
            <a:round/>
            <a:headEnd type="none" w="med" len="med"/>
            <a:tailEnd type="none" w="med" len="med"/>
          </a:ln>
          <a:effectLst>
            <a:softEdge rad="12700"/>
          </a:effectLst>
        </p:spPr>
      </p:sp>
      <p:sp>
        <p:nvSpPr>
          <p:cNvPr id="12" name="フリーフォーム 11"/>
          <p:cNvSpPr/>
          <p:nvPr/>
        </p:nvSpPr>
        <p:spPr>
          <a:xfrm>
            <a:off x="2860698" y="1873749"/>
            <a:ext cx="2816137" cy="1527181"/>
          </a:xfrm>
          <a:custGeom>
            <a:avLst/>
            <a:gdLst>
              <a:gd name="connsiteX0" fmla="*/ 0 w 2816137"/>
              <a:gd name="connsiteY0" fmla="*/ 763591 h 1527181"/>
              <a:gd name="connsiteX1" fmla="*/ 1408069 w 2816137"/>
              <a:gd name="connsiteY1" fmla="*/ 0 h 1527181"/>
              <a:gd name="connsiteX2" fmla="*/ 2816138 w 2816137"/>
              <a:gd name="connsiteY2" fmla="*/ 763591 h 1527181"/>
              <a:gd name="connsiteX3" fmla="*/ 1408069 w 2816137"/>
              <a:gd name="connsiteY3" fmla="*/ 1527182 h 1527181"/>
              <a:gd name="connsiteX4" fmla="*/ 0 w 2816137"/>
              <a:gd name="connsiteY4" fmla="*/ 763591 h 15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37" h="1527181">
                <a:moveTo>
                  <a:pt x="0" y="763591"/>
                </a:moveTo>
                <a:cubicBezTo>
                  <a:pt x="0" y="341871"/>
                  <a:pt x="630414" y="0"/>
                  <a:pt x="1408069" y="0"/>
                </a:cubicBezTo>
                <a:cubicBezTo>
                  <a:pt x="2185724" y="0"/>
                  <a:pt x="2816138" y="341871"/>
                  <a:pt x="2816138" y="763591"/>
                </a:cubicBezTo>
                <a:cubicBezTo>
                  <a:pt x="2816138" y="1185311"/>
                  <a:pt x="2185724" y="1527182"/>
                  <a:pt x="1408069" y="1527182"/>
                </a:cubicBezTo>
                <a:cubicBezTo>
                  <a:pt x="630414" y="1527182"/>
                  <a:pt x="0" y="1185311"/>
                  <a:pt x="0" y="763591"/>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42894" tIns="254130" rIns="442894" bIns="254130" numCol="1" spcCol="1270" anchor="ctr" anchorCtr="0">
            <a:noAutofit/>
          </a:bodyPr>
          <a:lstStyle/>
          <a:p>
            <a:pPr lvl="0" algn="ctr" defTabSz="1066800">
              <a:lnSpc>
                <a:spcPct val="90000"/>
              </a:lnSpc>
              <a:spcBef>
                <a:spcPct val="0"/>
              </a:spcBef>
              <a:spcAft>
                <a:spcPct val="35000"/>
              </a:spcAft>
            </a:pPr>
            <a:r>
              <a:rPr lang="ja-JP" altLang="en-US" sz="2400" kern="1200" dirty="0" smtClean="0"/>
              <a:t>「児童虐待」増加キャンペーン</a:t>
            </a:r>
            <a:endParaRPr lang="en-US" sz="2400" kern="1200" dirty="0"/>
          </a:p>
        </p:txBody>
      </p:sp>
      <p:sp>
        <p:nvSpPr>
          <p:cNvPr id="13" name="フリーフォーム 12"/>
          <p:cNvSpPr/>
          <p:nvPr/>
        </p:nvSpPr>
        <p:spPr>
          <a:xfrm rot="1777245">
            <a:off x="5337386" y="3080297"/>
            <a:ext cx="327484" cy="515423"/>
          </a:xfrm>
          <a:custGeom>
            <a:avLst/>
            <a:gdLst>
              <a:gd name="connsiteX0" fmla="*/ 0 w 327484"/>
              <a:gd name="connsiteY0" fmla="*/ 103085 h 515423"/>
              <a:gd name="connsiteX1" fmla="*/ 163742 w 327484"/>
              <a:gd name="connsiteY1" fmla="*/ 103085 h 515423"/>
              <a:gd name="connsiteX2" fmla="*/ 163742 w 327484"/>
              <a:gd name="connsiteY2" fmla="*/ 0 h 515423"/>
              <a:gd name="connsiteX3" fmla="*/ 327484 w 327484"/>
              <a:gd name="connsiteY3" fmla="*/ 257712 h 515423"/>
              <a:gd name="connsiteX4" fmla="*/ 163742 w 327484"/>
              <a:gd name="connsiteY4" fmla="*/ 515423 h 515423"/>
              <a:gd name="connsiteX5" fmla="*/ 163742 w 327484"/>
              <a:gd name="connsiteY5" fmla="*/ 412338 h 515423"/>
              <a:gd name="connsiteX6" fmla="*/ 0 w 327484"/>
              <a:gd name="connsiteY6" fmla="*/ 412338 h 515423"/>
              <a:gd name="connsiteX7" fmla="*/ 0 w 327484"/>
              <a:gd name="connsiteY7" fmla="*/ 103085 h 5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484" h="515423">
                <a:moveTo>
                  <a:pt x="0" y="103085"/>
                </a:moveTo>
                <a:lnTo>
                  <a:pt x="163742" y="103085"/>
                </a:lnTo>
                <a:lnTo>
                  <a:pt x="163742" y="0"/>
                </a:lnTo>
                <a:lnTo>
                  <a:pt x="327484" y="257712"/>
                </a:lnTo>
                <a:lnTo>
                  <a:pt x="163742" y="515423"/>
                </a:lnTo>
                <a:lnTo>
                  <a:pt x="163742" y="412338"/>
                </a:lnTo>
                <a:lnTo>
                  <a:pt x="0" y="412338"/>
                </a:lnTo>
                <a:lnTo>
                  <a:pt x="0" y="103085"/>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103084" rIns="98244" bIns="103085"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14" name="フリーフォーム 13"/>
          <p:cNvSpPr/>
          <p:nvPr/>
        </p:nvSpPr>
        <p:spPr>
          <a:xfrm>
            <a:off x="5495754" y="3124204"/>
            <a:ext cx="2657646" cy="1932525"/>
          </a:xfrm>
          <a:custGeom>
            <a:avLst/>
            <a:gdLst>
              <a:gd name="connsiteX0" fmla="*/ 0 w 2657646"/>
              <a:gd name="connsiteY0" fmla="*/ 966263 h 1932525"/>
              <a:gd name="connsiteX1" fmla="*/ 1328823 w 2657646"/>
              <a:gd name="connsiteY1" fmla="*/ 0 h 1932525"/>
              <a:gd name="connsiteX2" fmla="*/ 2657646 w 2657646"/>
              <a:gd name="connsiteY2" fmla="*/ 966263 h 1932525"/>
              <a:gd name="connsiteX3" fmla="*/ 1328823 w 2657646"/>
              <a:gd name="connsiteY3" fmla="*/ 1932526 h 1932525"/>
              <a:gd name="connsiteX4" fmla="*/ 0 w 2657646"/>
              <a:gd name="connsiteY4" fmla="*/ 966263 h 193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646" h="1932525">
                <a:moveTo>
                  <a:pt x="0" y="966263"/>
                </a:moveTo>
                <a:cubicBezTo>
                  <a:pt x="0" y="432611"/>
                  <a:pt x="594934" y="0"/>
                  <a:pt x="1328823" y="0"/>
                </a:cubicBezTo>
                <a:cubicBezTo>
                  <a:pt x="2062712" y="0"/>
                  <a:pt x="2657646" y="432611"/>
                  <a:pt x="2657646" y="966263"/>
                </a:cubicBezTo>
                <a:cubicBezTo>
                  <a:pt x="2657646" y="1499915"/>
                  <a:pt x="2062712" y="1932526"/>
                  <a:pt x="1328823" y="1932526"/>
                </a:cubicBezTo>
                <a:cubicBezTo>
                  <a:pt x="594934" y="1932526"/>
                  <a:pt x="0" y="1499915"/>
                  <a:pt x="0" y="966263"/>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57044"/>
              <a:satOff val="4789"/>
              <a:lumOff val="1275"/>
              <a:alphaOff val="0"/>
            </a:schemeClr>
          </a:fillRef>
          <a:effectRef idx="2">
            <a:schemeClr val="accent3">
              <a:hueOff val="-557044"/>
              <a:satOff val="4789"/>
              <a:lumOff val="1275"/>
              <a:alphaOff val="0"/>
            </a:schemeClr>
          </a:effectRef>
          <a:fontRef idx="minor">
            <a:schemeClr val="lt1"/>
          </a:fontRef>
        </p:style>
        <p:txBody>
          <a:bodyPr spcFirstLastPara="0" vert="horz" wrap="square" lIns="419683" tIns="313492" rIns="419683" bIns="313492" numCol="1" spcCol="1270" anchor="ctr" anchorCtr="0">
            <a:noAutofit/>
          </a:bodyPr>
          <a:lstStyle/>
          <a:p>
            <a:pPr lvl="0" algn="ctr" defTabSz="1066800">
              <a:lnSpc>
                <a:spcPct val="90000"/>
              </a:lnSpc>
              <a:spcBef>
                <a:spcPct val="0"/>
              </a:spcBef>
              <a:spcAft>
                <a:spcPct val="35000"/>
              </a:spcAft>
            </a:pPr>
            <a:r>
              <a:rPr lang="ja-JP" altLang="en-US" sz="2400" kern="1200" dirty="0" smtClean="0"/>
              <a:t>児相の権限強化、拉致正当化</a:t>
            </a:r>
            <a:endParaRPr lang="en-US" sz="2400" kern="1200" dirty="0"/>
          </a:p>
        </p:txBody>
      </p:sp>
      <p:sp>
        <p:nvSpPr>
          <p:cNvPr id="15" name="フリーフォーム 14"/>
          <p:cNvSpPr/>
          <p:nvPr/>
        </p:nvSpPr>
        <p:spPr>
          <a:xfrm rot="17541844">
            <a:off x="6280531" y="4921277"/>
            <a:ext cx="192376" cy="515423"/>
          </a:xfrm>
          <a:custGeom>
            <a:avLst/>
            <a:gdLst>
              <a:gd name="connsiteX0" fmla="*/ 0 w 192376"/>
              <a:gd name="connsiteY0" fmla="*/ 103085 h 515423"/>
              <a:gd name="connsiteX1" fmla="*/ 96188 w 192376"/>
              <a:gd name="connsiteY1" fmla="*/ 103085 h 515423"/>
              <a:gd name="connsiteX2" fmla="*/ 96188 w 192376"/>
              <a:gd name="connsiteY2" fmla="*/ 0 h 515423"/>
              <a:gd name="connsiteX3" fmla="*/ 192376 w 192376"/>
              <a:gd name="connsiteY3" fmla="*/ 257712 h 515423"/>
              <a:gd name="connsiteX4" fmla="*/ 96188 w 192376"/>
              <a:gd name="connsiteY4" fmla="*/ 515423 h 515423"/>
              <a:gd name="connsiteX5" fmla="*/ 96188 w 192376"/>
              <a:gd name="connsiteY5" fmla="*/ 412338 h 515423"/>
              <a:gd name="connsiteX6" fmla="*/ 0 w 192376"/>
              <a:gd name="connsiteY6" fmla="*/ 412338 h 515423"/>
              <a:gd name="connsiteX7" fmla="*/ 0 w 192376"/>
              <a:gd name="connsiteY7" fmla="*/ 103085 h 5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76" h="515423">
                <a:moveTo>
                  <a:pt x="192375" y="412338"/>
                </a:moveTo>
                <a:lnTo>
                  <a:pt x="96188" y="412338"/>
                </a:lnTo>
                <a:lnTo>
                  <a:pt x="96188" y="515423"/>
                </a:lnTo>
                <a:lnTo>
                  <a:pt x="1" y="257711"/>
                </a:lnTo>
                <a:lnTo>
                  <a:pt x="96188" y="0"/>
                </a:lnTo>
                <a:lnTo>
                  <a:pt x="96188" y="103085"/>
                </a:lnTo>
                <a:lnTo>
                  <a:pt x="192375" y="103085"/>
                </a:lnTo>
                <a:lnTo>
                  <a:pt x="192375" y="412338"/>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557044"/>
              <a:satOff val="4789"/>
              <a:lumOff val="1275"/>
              <a:alphaOff val="0"/>
            </a:schemeClr>
          </a:fillRef>
          <a:effectRef idx="2">
            <a:schemeClr val="accent3">
              <a:hueOff val="-557044"/>
              <a:satOff val="4789"/>
              <a:lumOff val="1275"/>
              <a:alphaOff val="0"/>
            </a:schemeClr>
          </a:effectRef>
          <a:fontRef idx="minor">
            <a:schemeClr val="lt1"/>
          </a:fontRef>
        </p:style>
        <p:txBody>
          <a:bodyPr spcFirstLastPara="0" vert="horz" wrap="square" lIns="57712" tIns="103084" rIns="0" bIns="103085"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16" name="フリーフォーム 15"/>
          <p:cNvSpPr/>
          <p:nvPr/>
        </p:nvSpPr>
        <p:spPr>
          <a:xfrm>
            <a:off x="4689498" y="5330823"/>
            <a:ext cx="2621162" cy="1527181"/>
          </a:xfrm>
          <a:custGeom>
            <a:avLst/>
            <a:gdLst>
              <a:gd name="connsiteX0" fmla="*/ 0 w 2621162"/>
              <a:gd name="connsiteY0" fmla="*/ 763591 h 1527181"/>
              <a:gd name="connsiteX1" fmla="*/ 1310581 w 2621162"/>
              <a:gd name="connsiteY1" fmla="*/ 0 h 1527181"/>
              <a:gd name="connsiteX2" fmla="*/ 2621162 w 2621162"/>
              <a:gd name="connsiteY2" fmla="*/ 763591 h 1527181"/>
              <a:gd name="connsiteX3" fmla="*/ 1310581 w 2621162"/>
              <a:gd name="connsiteY3" fmla="*/ 1527182 h 1527181"/>
              <a:gd name="connsiteX4" fmla="*/ 0 w 2621162"/>
              <a:gd name="connsiteY4" fmla="*/ 763591 h 15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162" h="1527181">
                <a:moveTo>
                  <a:pt x="0" y="763591"/>
                </a:moveTo>
                <a:cubicBezTo>
                  <a:pt x="0" y="341871"/>
                  <a:pt x="586767" y="0"/>
                  <a:pt x="1310581" y="0"/>
                </a:cubicBezTo>
                <a:cubicBezTo>
                  <a:pt x="2034395" y="0"/>
                  <a:pt x="2621162" y="341871"/>
                  <a:pt x="2621162" y="763591"/>
                </a:cubicBezTo>
                <a:cubicBezTo>
                  <a:pt x="2621162" y="1185311"/>
                  <a:pt x="2034395" y="1527182"/>
                  <a:pt x="1310581" y="1527182"/>
                </a:cubicBezTo>
                <a:cubicBezTo>
                  <a:pt x="586767" y="1527182"/>
                  <a:pt x="0" y="1185311"/>
                  <a:pt x="0" y="763591"/>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14088"/>
              <a:satOff val="9578"/>
              <a:lumOff val="2550"/>
              <a:alphaOff val="0"/>
            </a:schemeClr>
          </a:fillRef>
          <a:effectRef idx="2">
            <a:schemeClr val="accent3">
              <a:hueOff val="-1114088"/>
              <a:satOff val="9578"/>
              <a:lumOff val="2550"/>
              <a:alphaOff val="0"/>
            </a:schemeClr>
          </a:effectRef>
          <a:fontRef idx="minor">
            <a:schemeClr val="lt1"/>
          </a:fontRef>
        </p:style>
        <p:txBody>
          <a:bodyPr spcFirstLastPara="0" vert="horz" wrap="square" lIns="414340" tIns="254130" rIns="414340" bIns="254130" numCol="1" spcCol="1270" anchor="ctr" anchorCtr="0">
            <a:noAutofit/>
          </a:bodyPr>
          <a:lstStyle/>
          <a:p>
            <a:pPr lvl="0" algn="ctr" defTabSz="1066800">
              <a:lnSpc>
                <a:spcPct val="90000"/>
              </a:lnSpc>
              <a:spcBef>
                <a:spcPct val="0"/>
              </a:spcBef>
              <a:spcAft>
                <a:spcPct val="35000"/>
              </a:spcAft>
            </a:pPr>
            <a:r>
              <a:rPr lang="ja-JP" altLang="en-US" sz="2400" kern="1200" dirty="0" smtClean="0"/>
              <a:t>拉致拘束推進、日数増大</a:t>
            </a:r>
            <a:endParaRPr lang="en-US" sz="3200" kern="1200" dirty="0"/>
          </a:p>
        </p:txBody>
      </p:sp>
      <p:sp>
        <p:nvSpPr>
          <p:cNvPr id="17" name="フリーフォーム 16"/>
          <p:cNvSpPr/>
          <p:nvPr/>
        </p:nvSpPr>
        <p:spPr>
          <a:xfrm rot="135822">
            <a:off x="4132259" y="5770696"/>
            <a:ext cx="396107" cy="515424"/>
          </a:xfrm>
          <a:custGeom>
            <a:avLst/>
            <a:gdLst>
              <a:gd name="connsiteX0" fmla="*/ 0 w 396106"/>
              <a:gd name="connsiteY0" fmla="*/ 103085 h 515423"/>
              <a:gd name="connsiteX1" fmla="*/ 198053 w 396106"/>
              <a:gd name="connsiteY1" fmla="*/ 103085 h 515423"/>
              <a:gd name="connsiteX2" fmla="*/ 198053 w 396106"/>
              <a:gd name="connsiteY2" fmla="*/ 0 h 515423"/>
              <a:gd name="connsiteX3" fmla="*/ 396106 w 396106"/>
              <a:gd name="connsiteY3" fmla="*/ 257712 h 515423"/>
              <a:gd name="connsiteX4" fmla="*/ 198053 w 396106"/>
              <a:gd name="connsiteY4" fmla="*/ 515423 h 515423"/>
              <a:gd name="connsiteX5" fmla="*/ 198053 w 396106"/>
              <a:gd name="connsiteY5" fmla="*/ 412338 h 515423"/>
              <a:gd name="connsiteX6" fmla="*/ 0 w 396106"/>
              <a:gd name="connsiteY6" fmla="*/ 412338 h 515423"/>
              <a:gd name="connsiteX7" fmla="*/ 0 w 396106"/>
              <a:gd name="connsiteY7" fmla="*/ 103085 h 5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106" h="515423">
                <a:moveTo>
                  <a:pt x="396106" y="412338"/>
                </a:moveTo>
                <a:lnTo>
                  <a:pt x="198053" y="412338"/>
                </a:lnTo>
                <a:lnTo>
                  <a:pt x="198053" y="515423"/>
                </a:lnTo>
                <a:lnTo>
                  <a:pt x="0" y="257711"/>
                </a:lnTo>
                <a:lnTo>
                  <a:pt x="198053" y="0"/>
                </a:lnTo>
                <a:lnTo>
                  <a:pt x="198053" y="103085"/>
                </a:lnTo>
                <a:lnTo>
                  <a:pt x="396106" y="103085"/>
                </a:lnTo>
                <a:lnTo>
                  <a:pt x="396106" y="412338"/>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1114088"/>
              <a:satOff val="9578"/>
              <a:lumOff val="2550"/>
              <a:alphaOff val="0"/>
            </a:schemeClr>
          </a:fillRef>
          <a:effectRef idx="2">
            <a:schemeClr val="accent3">
              <a:hueOff val="-1114088"/>
              <a:satOff val="9578"/>
              <a:lumOff val="2550"/>
              <a:alphaOff val="0"/>
            </a:schemeClr>
          </a:effectRef>
          <a:fontRef idx="minor">
            <a:schemeClr val="lt1"/>
          </a:fontRef>
        </p:style>
        <p:txBody>
          <a:bodyPr spcFirstLastPara="0" vert="horz" wrap="square" lIns="118832" tIns="103086" rIns="0" bIns="103084"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18" name="フリーフォーム 17"/>
          <p:cNvSpPr/>
          <p:nvPr/>
        </p:nvSpPr>
        <p:spPr>
          <a:xfrm>
            <a:off x="1142995" y="5194293"/>
            <a:ext cx="2806409" cy="1527181"/>
          </a:xfrm>
          <a:custGeom>
            <a:avLst/>
            <a:gdLst>
              <a:gd name="connsiteX0" fmla="*/ 0 w 2806409"/>
              <a:gd name="connsiteY0" fmla="*/ 763591 h 1527181"/>
              <a:gd name="connsiteX1" fmla="*/ 1403205 w 2806409"/>
              <a:gd name="connsiteY1" fmla="*/ 0 h 1527181"/>
              <a:gd name="connsiteX2" fmla="*/ 2806410 w 2806409"/>
              <a:gd name="connsiteY2" fmla="*/ 763591 h 1527181"/>
              <a:gd name="connsiteX3" fmla="*/ 1403205 w 2806409"/>
              <a:gd name="connsiteY3" fmla="*/ 1527182 h 1527181"/>
              <a:gd name="connsiteX4" fmla="*/ 0 w 2806409"/>
              <a:gd name="connsiteY4" fmla="*/ 763591 h 15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409" h="1527181">
                <a:moveTo>
                  <a:pt x="0" y="763591"/>
                </a:moveTo>
                <a:cubicBezTo>
                  <a:pt x="0" y="341871"/>
                  <a:pt x="628236" y="0"/>
                  <a:pt x="1403205" y="0"/>
                </a:cubicBezTo>
                <a:cubicBezTo>
                  <a:pt x="2178174" y="0"/>
                  <a:pt x="2806410" y="341871"/>
                  <a:pt x="2806410" y="763591"/>
                </a:cubicBezTo>
                <a:cubicBezTo>
                  <a:pt x="2806410" y="1185311"/>
                  <a:pt x="2178174" y="1527182"/>
                  <a:pt x="1403205" y="1527182"/>
                </a:cubicBezTo>
                <a:cubicBezTo>
                  <a:pt x="628236" y="1527182"/>
                  <a:pt x="0" y="1185311"/>
                  <a:pt x="0" y="763591"/>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671132"/>
              <a:satOff val="14368"/>
              <a:lumOff val="3824"/>
              <a:alphaOff val="0"/>
            </a:schemeClr>
          </a:fillRef>
          <a:effectRef idx="2">
            <a:schemeClr val="accent3">
              <a:hueOff val="-1671132"/>
              <a:satOff val="14368"/>
              <a:lumOff val="3824"/>
              <a:alphaOff val="0"/>
            </a:schemeClr>
          </a:effectRef>
          <a:fontRef idx="minor">
            <a:schemeClr val="lt1"/>
          </a:fontRef>
        </p:style>
        <p:txBody>
          <a:bodyPr spcFirstLastPara="0" vert="horz" wrap="square" lIns="441469" tIns="254130" rIns="441469" bIns="254130" numCol="1" spcCol="1270" anchor="ctr" anchorCtr="0">
            <a:noAutofit/>
          </a:bodyPr>
          <a:lstStyle/>
          <a:p>
            <a:pPr lvl="0" algn="ctr" defTabSz="1066800">
              <a:lnSpc>
                <a:spcPct val="90000"/>
              </a:lnSpc>
              <a:spcBef>
                <a:spcPct val="0"/>
              </a:spcBef>
              <a:spcAft>
                <a:spcPct val="35000"/>
              </a:spcAft>
            </a:pPr>
            <a:r>
              <a:rPr lang="ja-JP" altLang="en-US" sz="2400" kern="1200" dirty="0" smtClean="0"/>
              <a:t>財務省が財政ニーズを説得される</a:t>
            </a:r>
            <a:endParaRPr lang="en-US" sz="2400" kern="1200" dirty="0"/>
          </a:p>
        </p:txBody>
      </p:sp>
      <p:sp>
        <p:nvSpPr>
          <p:cNvPr id="19" name="フリーフォーム 18"/>
          <p:cNvSpPr/>
          <p:nvPr/>
        </p:nvSpPr>
        <p:spPr>
          <a:xfrm rot="4555482">
            <a:off x="2195479" y="4745775"/>
            <a:ext cx="222860" cy="515423"/>
          </a:xfrm>
          <a:custGeom>
            <a:avLst/>
            <a:gdLst>
              <a:gd name="connsiteX0" fmla="*/ 0 w 222860"/>
              <a:gd name="connsiteY0" fmla="*/ 103085 h 515423"/>
              <a:gd name="connsiteX1" fmla="*/ 111430 w 222860"/>
              <a:gd name="connsiteY1" fmla="*/ 103085 h 515423"/>
              <a:gd name="connsiteX2" fmla="*/ 111430 w 222860"/>
              <a:gd name="connsiteY2" fmla="*/ 0 h 515423"/>
              <a:gd name="connsiteX3" fmla="*/ 222860 w 222860"/>
              <a:gd name="connsiteY3" fmla="*/ 257712 h 515423"/>
              <a:gd name="connsiteX4" fmla="*/ 111430 w 222860"/>
              <a:gd name="connsiteY4" fmla="*/ 515423 h 515423"/>
              <a:gd name="connsiteX5" fmla="*/ 111430 w 222860"/>
              <a:gd name="connsiteY5" fmla="*/ 412338 h 515423"/>
              <a:gd name="connsiteX6" fmla="*/ 0 w 222860"/>
              <a:gd name="connsiteY6" fmla="*/ 412338 h 515423"/>
              <a:gd name="connsiteX7" fmla="*/ 0 w 222860"/>
              <a:gd name="connsiteY7" fmla="*/ 103085 h 5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60" h="515423">
                <a:moveTo>
                  <a:pt x="222859" y="412338"/>
                </a:moveTo>
                <a:lnTo>
                  <a:pt x="111430" y="412338"/>
                </a:lnTo>
                <a:lnTo>
                  <a:pt x="111430" y="515423"/>
                </a:lnTo>
                <a:lnTo>
                  <a:pt x="1" y="257711"/>
                </a:lnTo>
                <a:lnTo>
                  <a:pt x="111430" y="0"/>
                </a:lnTo>
                <a:lnTo>
                  <a:pt x="111430" y="103085"/>
                </a:lnTo>
                <a:lnTo>
                  <a:pt x="222859" y="103085"/>
                </a:lnTo>
                <a:lnTo>
                  <a:pt x="222859" y="412338"/>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1671132"/>
              <a:satOff val="14368"/>
              <a:lumOff val="3824"/>
              <a:alphaOff val="0"/>
            </a:schemeClr>
          </a:fillRef>
          <a:effectRef idx="2">
            <a:schemeClr val="accent3">
              <a:hueOff val="-1671132"/>
              <a:satOff val="14368"/>
              <a:lumOff val="3824"/>
              <a:alphaOff val="0"/>
            </a:schemeClr>
          </a:effectRef>
          <a:fontRef idx="minor">
            <a:schemeClr val="lt1"/>
          </a:fontRef>
        </p:style>
        <p:txBody>
          <a:bodyPr spcFirstLastPara="0" vert="horz" wrap="square" lIns="66858" tIns="103084" rIns="-1" bIns="103085"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20" name="フリーフォーム 19"/>
          <p:cNvSpPr/>
          <p:nvPr/>
        </p:nvSpPr>
        <p:spPr>
          <a:xfrm>
            <a:off x="914405" y="3276603"/>
            <a:ext cx="2301966" cy="1527181"/>
          </a:xfrm>
          <a:custGeom>
            <a:avLst/>
            <a:gdLst>
              <a:gd name="connsiteX0" fmla="*/ 0 w 2301966"/>
              <a:gd name="connsiteY0" fmla="*/ 763591 h 1527181"/>
              <a:gd name="connsiteX1" fmla="*/ 1150983 w 2301966"/>
              <a:gd name="connsiteY1" fmla="*/ 0 h 1527181"/>
              <a:gd name="connsiteX2" fmla="*/ 2301966 w 2301966"/>
              <a:gd name="connsiteY2" fmla="*/ 763591 h 1527181"/>
              <a:gd name="connsiteX3" fmla="*/ 1150983 w 2301966"/>
              <a:gd name="connsiteY3" fmla="*/ 1527182 h 1527181"/>
              <a:gd name="connsiteX4" fmla="*/ 0 w 2301966"/>
              <a:gd name="connsiteY4" fmla="*/ 763591 h 152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966" h="1527181">
                <a:moveTo>
                  <a:pt x="0" y="763591"/>
                </a:moveTo>
                <a:cubicBezTo>
                  <a:pt x="0" y="341871"/>
                  <a:pt x="515313" y="0"/>
                  <a:pt x="1150983" y="0"/>
                </a:cubicBezTo>
                <a:cubicBezTo>
                  <a:pt x="1786653" y="0"/>
                  <a:pt x="2301966" y="341871"/>
                  <a:pt x="2301966" y="763591"/>
                </a:cubicBezTo>
                <a:cubicBezTo>
                  <a:pt x="2301966" y="1185311"/>
                  <a:pt x="1786653" y="1527182"/>
                  <a:pt x="1150983" y="1527182"/>
                </a:cubicBezTo>
                <a:cubicBezTo>
                  <a:pt x="515313" y="1527182"/>
                  <a:pt x="0" y="1185311"/>
                  <a:pt x="0" y="763591"/>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28176"/>
              <a:satOff val="19157"/>
              <a:lumOff val="5099"/>
              <a:alphaOff val="0"/>
            </a:schemeClr>
          </a:fillRef>
          <a:effectRef idx="2">
            <a:schemeClr val="accent3">
              <a:hueOff val="-2228176"/>
              <a:satOff val="19157"/>
              <a:lumOff val="5099"/>
              <a:alphaOff val="0"/>
            </a:schemeClr>
          </a:effectRef>
          <a:fontRef idx="minor">
            <a:schemeClr val="lt1"/>
          </a:fontRef>
        </p:style>
        <p:txBody>
          <a:bodyPr spcFirstLastPara="0" vert="horz" wrap="square" lIns="372675" tIns="259210" rIns="372675" bIns="259210" numCol="1" spcCol="1270" anchor="ctr" anchorCtr="0">
            <a:noAutofit/>
          </a:bodyPr>
          <a:lstStyle/>
          <a:p>
            <a:pPr lvl="0" algn="ctr" defTabSz="1244600">
              <a:lnSpc>
                <a:spcPct val="90000"/>
              </a:lnSpc>
              <a:spcBef>
                <a:spcPct val="0"/>
              </a:spcBef>
              <a:spcAft>
                <a:spcPct val="35000"/>
              </a:spcAft>
            </a:pPr>
            <a:r>
              <a:rPr lang="ja-JP" altLang="en-US" sz="2800" kern="1200" dirty="0" smtClean="0"/>
              <a:t>予算増大</a:t>
            </a:r>
            <a:endParaRPr lang="en-US" sz="2800" kern="1200" dirty="0"/>
          </a:p>
        </p:txBody>
      </p:sp>
      <p:sp>
        <p:nvSpPr>
          <p:cNvPr id="21" name="フリーフォーム 20"/>
          <p:cNvSpPr/>
          <p:nvPr/>
        </p:nvSpPr>
        <p:spPr>
          <a:xfrm rot="19650946">
            <a:off x="2974398" y="3111739"/>
            <a:ext cx="288971" cy="515423"/>
          </a:xfrm>
          <a:custGeom>
            <a:avLst/>
            <a:gdLst>
              <a:gd name="connsiteX0" fmla="*/ 0 w 288971"/>
              <a:gd name="connsiteY0" fmla="*/ 103085 h 515423"/>
              <a:gd name="connsiteX1" fmla="*/ 144486 w 288971"/>
              <a:gd name="connsiteY1" fmla="*/ 103085 h 515423"/>
              <a:gd name="connsiteX2" fmla="*/ 144486 w 288971"/>
              <a:gd name="connsiteY2" fmla="*/ 0 h 515423"/>
              <a:gd name="connsiteX3" fmla="*/ 288971 w 288971"/>
              <a:gd name="connsiteY3" fmla="*/ 257712 h 515423"/>
              <a:gd name="connsiteX4" fmla="*/ 144486 w 288971"/>
              <a:gd name="connsiteY4" fmla="*/ 515423 h 515423"/>
              <a:gd name="connsiteX5" fmla="*/ 144486 w 288971"/>
              <a:gd name="connsiteY5" fmla="*/ 412338 h 515423"/>
              <a:gd name="connsiteX6" fmla="*/ 0 w 288971"/>
              <a:gd name="connsiteY6" fmla="*/ 412338 h 515423"/>
              <a:gd name="connsiteX7" fmla="*/ 0 w 288971"/>
              <a:gd name="connsiteY7" fmla="*/ 103085 h 51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971" h="515423">
                <a:moveTo>
                  <a:pt x="0" y="103085"/>
                </a:moveTo>
                <a:lnTo>
                  <a:pt x="144486" y="103085"/>
                </a:lnTo>
                <a:lnTo>
                  <a:pt x="144486" y="0"/>
                </a:lnTo>
                <a:lnTo>
                  <a:pt x="288971" y="257712"/>
                </a:lnTo>
                <a:lnTo>
                  <a:pt x="144486" y="515423"/>
                </a:lnTo>
                <a:lnTo>
                  <a:pt x="144486" y="412338"/>
                </a:lnTo>
                <a:lnTo>
                  <a:pt x="0" y="412338"/>
                </a:lnTo>
                <a:lnTo>
                  <a:pt x="0" y="103085"/>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3">
              <a:hueOff val="-2228176"/>
              <a:satOff val="19157"/>
              <a:lumOff val="5099"/>
              <a:alphaOff val="0"/>
            </a:schemeClr>
          </a:fillRef>
          <a:effectRef idx="2">
            <a:schemeClr val="accent3">
              <a:hueOff val="-2228176"/>
              <a:satOff val="19157"/>
              <a:lumOff val="5099"/>
              <a:alphaOff val="0"/>
            </a:schemeClr>
          </a:effectRef>
          <a:fontRef idx="minor">
            <a:schemeClr val="lt1"/>
          </a:fontRef>
        </p:style>
        <p:txBody>
          <a:bodyPr spcFirstLastPara="0" vert="horz" wrap="square" lIns="0" tIns="103084" rIns="86690" bIns="103085" numCol="1" spcCol="1270" anchor="ctr" anchorCtr="0">
            <a:noAutofit/>
          </a:bodyPr>
          <a:lstStyle/>
          <a:p>
            <a:pPr lvl="0" algn="ctr" defTabSz="977900">
              <a:lnSpc>
                <a:spcPct val="90000"/>
              </a:lnSpc>
              <a:spcBef>
                <a:spcPct val="0"/>
              </a:spcBef>
              <a:spcAft>
                <a:spcPct val="35000"/>
              </a:spcAft>
            </a:pPr>
            <a:endParaRPr lang="en-US" sz="2200" kern="1200" dirty="0"/>
          </a:p>
        </p:txBody>
      </p:sp>
      <p:sp>
        <p:nvSpPr>
          <p:cNvPr id="4" name="TextBox 3"/>
          <p:cNvSpPr txBox="1"/>
          <p:nvPr/>
        </p:nvSpPr>
        <p:spPr>
          <a:xfrm>
            <a:off x="1295400" y="360402"/>
            <a:ext cx="6400800" cy="584775"/>
          </a:xfrm>
          <a:prstGeom prst="rect">
            <a:avLst/>
          </a:prstGeom>
          <a:noFill/>
        </p:spPr>
        <p:txBody>
          <a:bodyPr wrap="square" rtlCol="0">
            <a:spAutoFit/>
          </a:bodyPr>
          <a:lstStyle/>
          <a:p>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児虐利権</a:t>
            </a:r>
            <a:r>
              <a:rPr kumimoji="1" lang="ja-JP" altLang="en-US" sz="32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拡大の因果連関</a:t>
            </a:r>
            <a:endParaRPr kumimoji="1" lang="en-US" sz="32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5" name="スライド番号プレースホルダー 4"/>
          <p:cNvSpPr>
            <a:spLocks noGrp="1"/>
          </p:cNvSpPr>
          <p:nvPr>
            <p:ph type="sldNum" sz="quarter" idx="12"/>
          </p:nvPr>
        </p:nvSpPr>
        <p:spPr/>
        <p:txBody>
          <a:bodyPr/>
          <a:lstStyle/>
          <a:p>
            <a:fld id="{9DAB3369-7666-44EB-AEA9-5FA9440DB40A}" type="slidenum">
              <a:rPr lang="en-US" smtClean="0"/>
              <a:pPr/>
              <a:t>17</a:t>
            </a:fld>
            <a:endParaRPr lang="en-US" dirty="0"/>
          </a:p>
        </p:txBody>
      </p:sp>
      <p:sp>
        <p:nvSpPr>
          <p:cNvPr id="6" name="雲形吹き出し 5"/>
          <p:cNvSpPr/>
          <p:nvPr/>
        </p:nvSpPr>
        <p:spPr>
          <a:xfrm>
            <a:off x="304800" y="1447800"/>
            <a:ext cx="2667000" cy="1524000"/>
          </a:xfrm>
          <a:prstGeom prst="cloudCallout">
            <a:avLst>
              <a:gd name="adj1" fmla="val 47227"/>
              <a:gd name="adj2" fmla="val 687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5">
                    <a:lumMod val="75000"/>
                  </a:schemeClr>
                </a:solidFill>
                <a:effectLst>
                  <a:outerShdw blurRad="38100" dist="38100" dir="2700000" algn="tl">
                    <a:srgbClr val="000000">
                      <a:alpha val="43137"/>
                    </a:srgbClr>
                  </a:outerShdw>
                </a:effectLst>
              </a:rPr>
              <a:t>ﾓﾗﾙﾊｻﾞｰﾄﾞ</a:t>
            </a:r>
            <a:r>
              <a:rPr kumimoji="1" lang="en-US" altLang="ja-JP" dirty="0" smtClean="0">
                <a:solidFill>
                  <a:schemeClr val="accent5">
                    <a:lumMod val="75000"/>
                  </a:schemeClr>
                </a:solidFill>
                <a:effectLst>
                  <a:outerShdw blurRad="38100" dist="38100" dir="2700000" algn="tl">
                    <a:srgbClr val="000000">
                      <a:alpha val="43137"/>
                    </a:srgbClr>
                  </a:outerShdw>
                </a:effectLst>
              </a:rPr>
              <a:t>:</a:t>
            </a:r>
          </a:p>
          <a:p>
            <a:pPr algn="ctr"/>
            <a:r>
              <a:rPr kumimoji="1" lang="ja-JP" altLang="en-US" sz="2400" dirty="0" smtClean="0">
                <a:solidFill>
                  <a:schemeClr val="accent5">
                    <a:lumMod val="75000"/>
                  </a:schemeClr>
                </a:solidFill>
                <a:effectLst>
                  <a:outerShdw blurRad="38100" dist="38100" dir="2700000" algn="tl">
                    <a:srgbClr val="000000">
                      <a:alpha val="43137"/>
                    </a:srgbClr>
                  </a:outerShdw>
                </a:effectLst>
              </a:rPr>
              <a:t>凶悪虐待事案の放置</a:t>
            </a:r>
            <a:endParaRPr kumimoji="1" lang="en-GB" sz="2400" dirty="0">
              <a:solidFill>
                <a:schemeClr val="accent5">
                  <a:lumMod val="75000"/>
                </a:schemeClr>
              </a:solidFill>
              <a:effectLst>
                <a:outerShdw blurRad="38100" dist="38100" dir="2700000" algn="tl">
                  <a:srgbClr val="000000">
                    <a:alpha val="43137"/>
                  </a:srgbClr>
                </a:outerShdw>
              </a:effectLst>
            </a:endParaRPr>
          </a:p>
        </p:txBody>
      </p:sp>
      <p:sp>
        <p:nvSpPr>
          <p:cNvPr id="9" name="上矢印 8"/>
          <p:cNvSpPr/>
          <p:nvPr/>
        </p:nvSpPr>
        <p:spPr>
          <a:xfrm rot="20345863">
            <a:off x="4418807" y="3367186"/>
            <a:ext cx="490477" cy="2221823"/>
          </a:xfrm>
          <a:prstGeom prst="upArrow">
            <a:avLst>
              <a:gd name="adj1" fmla="val 32708"/>
              <a:gd name="adj2" fmla="val 182455"/>
            </a:avLst>
          </a:prstGeom>
          <a:solidFill>
            <a:srgbClr val="FFC000"/>
          </a:solidFill>
          <a:effectLst>
            <a:glow rad="101600">
              <a:schemeClr val="accent1">
                <a:satMod val="175000"/>
                <a:alpha val="40000"/>
              </a:schemeClr>
            </a:glow>
            <a:softEdge rad="6350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Tree>
    <p:extLst>
      <p:ext uri="{BB962C8B-B14F-4D97-AF65-F5344CB8AC3E}">
        <p14:creationId xmlns:p14="http://schemas.microsoft.com/office/powerpoint/2010/main" val="1365551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ou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ou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out)">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pPr algn="l"/>
            <a:r>
              <a:rPr kumimoji="1" lang="ja-JP" altLang="en-US"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児童の</a:t>
            </a:r>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拘禁</a:t>
            </a:r>
            <a:r>
              <a:rPr kumimoji="1" lang="en-US" altLang="ja-JP"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r>
              <a:rPr kumimoji="1" lang="ja-JP" altLang="en-US"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一時保護</a:t>
            </a:r>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r>
              <a:rPr kumimoji="1" lang="ja-JP" altLang="en-US"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t>
            </a:r>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延べ日数</a:t>
            </a:r>
            <a:r>
              <a:rPr kumimoji="1" lang="ja-JP" altLang="en-US"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推移</a:t>
            </a:r>
            <a:endParaRPr kumimoji="1" lang="en-GB"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graphicFrame>
        <p:nvGraphicFramePr>
          <p:cNvPr id="9" name="コンテンツ プレースホルダー 8"/>
          <p:cNvGraphicFramePr>
            <a:graphicFrameLocks noGrp="1"/>
          </p:cNvGraphicFramePr>
          <p:nvPr>
            <p:ph sz="half" idx="1"/>
            <p:extLst>
              <p:ext uri="{D42A27DB-BD31-4B8C-83A1-F6EECF244321}">
                <p14:modId xmlns:p14="http://schemas.microsoft.com/office/powerpoint/2010/main" val="3581073869"/>
              </p:ext>
            </p:extLst>
          </p:nvPr>
        </p:nvGraphicFramePr>
        <p:xfrm>
          <a:off x="914400" y="1143000"/>
          <a:ext cx="59436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9DAB3369-7666-44EB-AEA9-5FA9440DB40A}" type="slidenum">
              <a:rPr lang="en-US" smtClean="0"/>
              <a:pPr/>
              <a:t>18</a:t>
            </a:fld>
            <a:endParaRPr lang="en-US" dirty="0"/>
          </a:p>
        </p:txBody>
      </p:sp>
    </p:spTree>
    <p:extLst>
      <p:ext uri="{BB962C8B-B14F-4D97-AF65-F5344CB8AC3E}">
        <p14:creationId xmlns:p14="http://schemas.microsoft.com/office/powerpoint/2010/main" val="1867569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28600"/>
            <a:ext cx="8763000" cy="1143000"/>
          </a:xfrm>
        </p:spPr>
        <p:txBody>
          <a:bodyPr>
            <a:normAutofit/>
          </a:bodyPr>
          <a:lstStyle/>
          <a:p>
            <a:pPr algn="l">
              <a:lnSpc>
                <a:spcPts val="3500"/>
              </a:lnSpc>
            </a:pPr>
            <a:r>
              <a:rPr kumimoji="1" lang="ja-JP" altLang="en-US" sz="2800" b="1" dirty="0" smtClean="0">
                <a:solidFill>
                  <a:srgbClr val="FFFF00"/>
                </a:solidFill>
              </a:rPr>
              <a:t>児虐利権</a:t>
            </a:r>
            <a:r>
              <a:rPr kumimoji="1" lang="ja-JP" altLang="en-US" sz="2800" b="1" dirty="0">
                <a:solidFill>
                  <a:srgbClr val="FFFF00"/>
                </a:solidFill>
              </a:rPr>
              <a:t>予算は</a:t>
            </a:r>
            <a:r>
              <a:rPr kumimoji="1" lang="ja-JP" altLang="en-US" sz="2800" b="1" dirty="0" smtClean="0">
                <a:solidFill>
                  <a:srgbClr val="FFFF00"/>
                </a:solidFill>
              </a:rPr>
              <a:t>、毎年コンスタントに増加</a:t>
            </a:r>
            <a:r>
              <a:rPr kumimoji="1" lang="en-US" altLang="ja-JP" sz="1400" b="1" dirty="0" smtClean="0">
                <a:solidFill>
                  <a:srgbClr val="FFFF00"/>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t/>
            </a:r>
            <a:br>
              <a:rPr kumimoji="1" lang="en-US" altLang="ja-JP" sz="1400" b="1" dirty="0" smtClean="0">
                <a:solidFill>
                  <a:srgbClr val="FFFF00"/>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rPr>
            </a:br>
            <a:endParaRPr kumimoji="1" lang="en-GB" sz="1400" dirty="0">
              <a:solidFill>
                <a:srgbClr val="FFFF00"/>
              </a:solidFill>
              <a:effectLst>
                <a:outerShdw blurRad="38100" dist="38100" dir="2700000" algn="tl">
                  <a:srgbClr val="000000">
                    <a:alpha val="43137"/>
                  </a:srgbClr>
                </a:outerShdw>
              </a:effectLst>
              <a:latin typeface="HGｺﾞｼｯｸM" panose="020B0609000000000000" pitchFamily="49" charset="-128"/>
              <a:ea typeface="HGｺﾞｼｯｸM" panose="020B0609000000000000" pitchFamily="49" charset="-128"/>
            </a:endParaRPr>
          </a:p>
        </p:txBody>
      </p:sp>
      <p:graphicFrame>
        <p:nvGraphicFramePr>
          <p:cNvPr id="8" name="グラフ 7"/>
          <p:cNvGraphicFramePr>
            <a:graphicFrameLocks/>
          </p:cNvGraphicFramePr>
          <p:nvPr>
            <p:extLst>
              <p:ext uri="{D42A27DB-BD31-4B8C-83A1-F6EECF244321}">
                <p14:modId xmlns:p14="http://schemas.microsoft.com/office/powerpoint/2010/main" val="934002760"/>
              </p:ext>
            </p:extLst>
          </p:nvPr>
        </p:nvGraphicFramePr>
        <p:xfrm>
          <a:off x="1613958" y="1600200"/>
          <a:ext cx="5916084"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9DAB3369-7666-44EB-AEA9-5FA9440DB40A}" type="slidenum">
              <a:rPr lang="en-US" smtClean="0"/>
              <a:pPr/>
              <a:t>19</a:t>
            </a:fld>
            <a:endParaRPr lang="en-US" dirty="0"/>
          </a:p>
        </p:txBody>
      </p:sp>
      <p:sp>
        <p:nvSpPr>
          <p:cNvPr id="4" name="テキスト ボックス 3"/>
          <p:cNvSpPr txBox="1"/>
          <p:nvPr/>
        </p:nvSpPr>
        <p:spPr>
          <a:xfrm>
            <a:off x="2209800" y="1771322"/>
            <a:ext cx="3429000" cy="261610"/>
          </a:xfrm>
          <a:prstGeom prst="rect">
            <a:avLst/>
          </a:prstGeom>
          <a:solidFill>
            <a:schemeClr val="bg1">
              <a:lumMod val="95000"/>
            </a:schemeClr>
          </a:solidFill>
        </p:spPr>
        <p:txBody>
          <a:bodyPr wrap="square" rtlCol="0">
            <a:spAutoFit/>
          </a:bodyPr>
          <a:lstStyle/>
          <a:p>
            <a:r>
              <a:rPr kumimoji="1" lang="ja-JP" altLang="en-US" sz="1100" b="1" dirty="0"/>
              <a:t>対昨年増加率</a:t>
            </a:r>
            <a:r>
              <a:rPr kumimoji="1" lang="en-US" altLang="ja-JP" sz="1100" b="1" dirty="0"/>
              <a:t>%</a:t>
            </a:r>
            <a:endParaRPr kumimoji="1" lang="en-GB" sz="1100" b="1" dirty="0"/>
          </a:p>
        </p:txBody>
      </p:sp>
      <p:sp>
        <p:nvSpPr>
          <p:cNvPr id="6" name="テキスト ボックス 5"/>
          <p:cNvSpPr txBox="1"/>
          <p:nvPr/>
        </p:nvSpPr>
        <p:spPr>
          <a:xfrm>
            <a:off x="2209800" y="1999922"/>
            <a:ext cx="4273062" cy="261610"/>
          </a:xfrm>
          <a:prstGeom prst="rect">
            <a:avLst/>
          </a:prstGeom>
          <a:solidFill>
            <a:schemeClr val="bg1">
              <a:lumMod val="95000"/>
            </a:schemeClr>
          </a:solidFill>
        </p:spPr>
        <p:txBody>
          <a:bodyPr wrap="square" rtlCol="0">
            <a:spAutoFit/>
          </a:bodyPr>
          <a:lstStyle/>
          <a:p>
            <a:r>
              <a:rPr kumimoji="1" lang="ja-JP" altLang="en-US" sz="1100" b="1" dirty="0"/>
              <a:t>国の児童虐待防止予算額 </a:t>
            </a:r>
            <a:endParaRPr kumimoji="1" lang="en-GB" sz="1100" b="1" dirty="0"/>
          </a:p>
        </p:txBody>
      </p:sp>
    </p:spTree>
    <p:extLst>
      <p:ext uri="{BB962C8B-B14F-4D97-AF65-F5344CB8AC3E}">
        <p14:creationId xmlns:p14="http://schemas.microsoft.com/office/powerpoint/2010/main" val="983241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2514600" y="2362200"/>
            <a:ext cx="5562600" cy="358051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bg1">
                <a:lumMod val="50000"/>
              </a:schemeClr>
            </a:solidFill>
            <a:prstDash val="solid"/>
          </a:ln>
          <a:effectLst/>
        </p:spPr>
        <p:txBody>
          <a:bodyPr rtlCol="0" anchor="ctr"/>
          <a:lstStyle/>
          <a:p>
            <a:pPr algn="ctr">
              <a:defRPr/>
            </a:pPr>
            <a:r>
              <a:rPr lang="en-US" kern="0" dirty="0" smtClean="0">
                <a:solidFill>
                  <a:sysClr val="window" lastClr="FFFFFF"/>
                </a:solidFill>
                <a:latin typeface="Arial" pitchFamily="34" charset="0"/>
                <a:cs typeface="Arial" pitchFamily="34" charset="0"/>
              </a:rPr>
              <a:t> </a:t>
            </a:r>
            <a:endParaRPr lang="en-US" kern="0" dirty="0">
              <a:solidFill>
                <a:sysClr val="window" lastClr="FFFFFF"/>
              </a:solidFill>
              <a:latin typeface="Arial" pitchFamily="34" charset="0"/>
              <a:cs typeface="Arial" pitchFamily="34" charset="0"/>
            </a:endParaRPr>
          </a:p>
        </p:txBody>
      </p:sp>
      <p:sp>
        <p:nvSpPr>
          <p:cNvPr id="23" name="TextBox 22"/>
          <p:cNvSpPr txBox="1"/>
          <p:nvPr/>
        </p:nvSpPr>
        <p:spPr>
          <a:xfrm>
            <a:off x="3810000" y="3230215"/>
            <a:ext cx="3733800" cy="2215991"/>
          </a:xfrm>
          <a:prstGeom prst="rect">
            <a:avLst/>
          </a:prstGeom>
          <a:noFill/>
        </p:spPr>
        <p:txBody>
          <a:bodyPr wrap="square" rtlCol="0">
            <a:spAutoFit/>
          </a:bodyPr>
          <a:lstStyle/>
          <a:p>
            <a:endParaRPr lang="en-US" sz="2300" b="1" dirty="0" smtClean="0">
              <a:solidFill>
                <a:srgbClr val="262626"/>
              </a:solidFill>
              <a:latin typeface="Arial" pitchFamily="34" charset="0"/>
              <a:cs typeface="Arial" pitchFamily="34" charset="0"/>
            </a:endParaRPr>
          </a:p>
          <a:p>
            <a:r>
              <a:rPr lang="ja-JP" altLang="en-US" sz="2300" b="1" dirty="0" smtClean="0">
                <a:solidFill>
                  <a:srgbClr val="262626"/>
                </a:solidFill>
                <a:latin typeface="Arial" pitchFamily="34" charset="0"/>
                <a:cs typeface="Arial" pitchFamily="34" charset="0"/>
              </a:rPr>
              <a:t>戦争孤児減少と行財政改革に抗って、厚労省が児童虐待の利権化に成功、施設に続々と「人工孤児」が送り込まれるに至った暗黒の歴史</a:t>
            </a:r>
            <a:endParaRPr lang="en-US" sz="2300" b="1" dirty="0" smtClean="0">
              <a:solidFill>
                <a:srgbClr val="262626"/>
              </a:solidFill>
              <a:latin typeface="Arial" pitchFamily="34" charset="0"/>
              <a:cs typeface="Arial" pitchFamily="34" charset="0"/>
            </a:endParaRPr>
          </a:p>
        </p:txBody>
      </p:sp>
      <p:sp>
        <p:nvSpPr>
          <p:cNvPr id="32" name="Rectangle 31"/>
          <p:cNvSpPr/>
          <p:nvPr/>
        </p:nvSpPr>
        <p:spPr>
          <a:xfrm>
            <a:off x="914400" y="2362200"/>
            <a:ext cx="1192576"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algn="ctr">
              <a:defRPr/>
            </a:pPr>
            <a:r>
              <a:rPr lang="ja-JP" altLang="en-US" sz="2400" b="1" kern="0" dirty="0" smtClean="0">
                <a:solidFill>
                  <a:sysClr val="window" lastClr="FFFFFF"/>
                </a:solidFill>
                <a:effectLst>
                  <a:outerShdw blurRad="38100" dist="38100" dir="2700000" algn="tl">
                    <a:srgbClr val="000000">
                      <a:alpha val="43137"/>
                    </a:srgbClr>
                  </a:outerShdw>
                </a:effectLst>
                <a:latin typeface="Arial" pitchFamily="34" charset="0"/>
                <a:cs typeface="Arial" pitchFamily="34" charset="0"/>
              </a:rPr>
              <a:t>第１部</a:t>
            </a:r>
            <a:endParaRPr lang="en-US" sz="2400" b="1" kern="0" dirty="0">
              <a:solidFill>
                <a:sysClr val="window" lastClr="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solidFill>
                  <a:srgbClr val="262626">
                    <a:tint val="75000"/>
                  </a:srgbClr>
                </a:solidFill>
              </a:rPr>
              <a:pPr/>
              <a:t>2</a:t>
            </a:fld>
            <a:endParaRPr lang="en-US" dirty="0">
              <a:solidFill>
                <a:srgbClr val="262626">
                  <a:tint val="75000"/>
                </a:srgbClr>
              </a:solidFill>
            </a:endParaRPr>
          </a:p>
        </p:txBody>
      </p:sp>
      <p:sp>
        <p:nvSpPr>
          <p:cNvPr id="3" name="テキスト ボックス 2"/>
          <p:cNvSpPr txBox="1"/>
          <p:nvPr/>
        </p:nvSpPr>
        <p:spPr>
          <a:xfrm>
            <a:off x="2971800" y="2514600"/>
            <a:ext cx="4267200" cy="584775"/>
          </a:xfrm>
          <a:prstGeom prst="rect">
            <a:avLst/>
          </a:prstGeom>
          <a:noFill/>
        </p:spPr>
        <p:txBody>
          <a:bodyPr wrap="square" rtlCol="0">
            <a:spAutoFit/>
          </a:bodyPr>
          <a:lstStyle/>
          <a:p>
            <a:r>
              <a:rPr lang="ja-JP" altLang="en-US" sz="3200" dirty="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児童虐待利権の成立</a:t>
            </a:r>
            <a:r>
              <a:rPr lang="en-US" altLang="ja-JP" sz="3200" dirty="0">
                <a:solidFill>
                  <a:srgbClr val="FFFF66"/>
                </a:solidFill>
                <a:effectLst>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val="1124281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kumimoji="1" lang="ja-JP" altLang="en-US" sz="2800" dirty="0" smtClean="0">
                <a:solidFill>
                  <a:srgbClr val="FFFF00"/>
                </a:solidFill>
              </a:rPr>
              <a:t>社会的養護のもとにおかれた児童数は、</a:t>
            </a:r>
            <a:r>
              <a:rPr kumimoji="1" lang="en-US" altLang="ja-JP" sz="2800" dirty="0" smtClean="0">
                <a:solidFill>
                  <a:srgbClr val="FFFF00"/>
                </a:solidFill>
              </a:rPr>
              <a:t/>
            </a:r>
            <a:br>
              <a:rPr kumimoji="1" lang="en-US" altLang="ja-JP" sz="2800" dirty="0" smtClean="0">
                <a:solidFill>
                  <a:srgbClr val="FFFF00"/>
                </a:solidFill>
              </a:rPr>
            </a:br>
            <a:r>
              <a:rPr kumimoji="1" lang="ja-JP" altLang="en-US" sz="2800" dirty="0" smtClean="0">
                <a:solidFill>
                  <a:srgbClr val="FFFF00"/>
                </a:solidFill>
              </a:rPr>
              <a:t>少子化にも拘らず、</a:t>
            </a:r>
            <a:r>
              <a:rPr kumimoji="1" lang="en-US" altLang="ja-JP" sz="2800" dirty="0" smtClean="0">
                <a:solidFill>
                  <a:srgbClr val="FFFF00"/>
                </a:solidFill>
              </a:rPr>
              <a:t>8</a:t>
            </a:r>
            <a:r>
              <a:rPr kumimoji="1" lang="ja-JP" altLang="en-US" sz="2800" dirty="0" smtClean="0">
                <a:solidFill>
                  <a:srgbClr val="FFFF00"/>
                </a:solidFill>
              </a:rPr>
              <a:t>年間</a:t>
            </a:r>
            <a:r>
              <a:rPr kumimoji="1" lang="en-US" altLang="ja-JP" sz="2800" dirty="0" smtClean="0">
                <a:solidFill>
                  <a:srgbClr val="FFFF00"/>
                </a:solidFill>
              </a:rPr>
              <a:t>36,000</a:t>
            </a:r>
            <a:r>
              <a:rPr kumimoji="1" lang="ja-JP" altLang="en-US" sz="2800" dirty="0" smtClean="0">
                <a:solidFill>
                  <a:srgbClr val="FFFF00"/>
                </a:solidFill>
              </a:rPr>
              <a:t>人台を維持</a:t>
            </a:r>
            <a:endParaRPr kumimoji="1" lang="en-GB" sz="2800" dirty="0">
              <a:solidFill>
                <a:srgbClr val="FFFF00"/>
              </a:solidFill>
            </a:endParaRPr>
          </a:p>
        </p:txBody>
      </p:sp>
      <p:graphicFrame>
        <p:nvGraphicFramePr>
          <p:cNvPr id="6" name="コンテンツ プレースホルダー 5"/>
          <p:cNvGraphicFramePr>
            <a:graphicFrameLocks noGrp="1"/>
          </p:cNvGraphicFramePr>
          <p:nvPr>
            <p:ph idx="1"/>
            <p:extLst/>
          </p:nvPr>
        </p:nvGraphicFramePr>
        <p:xfrm>
          <a:off x="304800" y="1600200"/>
          <a:ext cx="8382000" cy="4820920"/>
        </p:xfrm>
        <a:graphic>
          <a:graphicData uri="http://schemas.openxmlformats.org/drawingml/2006/table">
            <a:tbl>
              <a:tblPr firstRow="1" bandRow="1">
                <a:tableStyleId>{5C22544A-7EE6-4342-B048-85BDC9FD1C3A}</a:tableStyleId>
              </a:tblPr>
              <a:tblGrid>
                <a:gridCol w="1295400"/>
                <a:gridCol w="685800"/>
                <a:gridCol w="990600"/>
                <a:gridCol w="838200"/>
                <a:gridCol w="914400"/>
                <a:gridCol w="1143000"/>
                <a:gridCol w="914400"/>
                <a:gridCol w="685800"/>
                <a:gridCol w="914400"/>
              </a:tblGrid>
              <a:tr h="370840">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gridSpan="2">
                  <a:txBody>
                    <a:bodyPr/>
                    <a:lstStyle/>
                    <a:p>
                      <a:pPr algn="ctr" fontAlgn="ctr"/>
                      <a:r>
                        <a:rPr lang="ja-JP" altLang="en-US" sz="1400" b="1" i="0" u="none" strike="noStrike" dirty="0" smtClean="0">
                          <a:solidFill>
                            <a:srgbClr val="FFFF00"/>
                          </a:solidFill>
                          <a:effectLst/>
                          <a:latin typeface="Arial Black" panose="020B0A04020102020204" pitchFamily="34" charset="0"/>
                          <a:ea typeface="ＭＳ Ｐゴシック" panose="020B0600070205080204" pitchFamily="50" charset="-128"/>
                        </a:rPr>
                        <a:t>児童養護施設</a:t>
                      </a:r>
                      <a:endParaRPr lang="en-GB" sz="1400" b="1" i="0" u="none" strike="noStrike" dirty="0">
                        <a:solidFill>
                          <a:srgbClr val="FFFF00"/>
                        </a:solidFill>
                        <a:effectLst/>
                        <a:latin typeface="Arial Black" panose="020B0A04020102020204" pitchFamily="34" charset="0"/>
                        <a:ea typeface="ＭＳ Ｐゴシック" panose="020B0600070205080204" pitchFamily="50" charset="-128"/>
                      </a:endParaRPr>
                    </a:p>
                  </a:txBody>
                  <a:tcPr marL="9525" marR="9525" marT="9525" marB="0" anchor="ctr"/>
                </a:tc>
                <a:tc hMerge="1">
                  <a:txBody>
                    <a:bodyPr/>
                    <a:lstStyle/>
                    <a:p>
                      <a:endParaRPr lang="en-GB"/>
                    </a:p>
                  </a:txBody>
                  <a:tcPr/>
                </a:tc>
                <a:tc gridSpan="2">
                  <a:txBody>
                    <a:bodyPr/>
                    <a:lstStyle/>
                    <a:p>
                      <a:pPr algn="ctr" fontAlgn="ctr"/>
                      <a:r>
                        <a:rPr lang="ja-JP" altLang="en-US" sz="1400" b="1" i="0" u="none" strike="noStrike" dirty="0" smtClean="0">
                          <a:solidFill>
                            <a:srgbClr val="FFFF00"/>
                          </a:solidFill>
                          <a:effectLst/>
                          <a:latin typeface="Arial Black" panose="020B0A04020102020204" pitchFamily="34" charset="0"/>
                          <a:ea typeface="ＭＳ Ｐゴシック" panose="020B0600070205080204" pitchFamily="50" charset="-128"/>
                        </a:rPr>
                        <a:t>乳児院</a:t>
                      </a:r>
                      <a:endParaRPr lang="en-GB" sz="1400" b="1" i="0" u="none" strike="noStrike" dirty="0">
                        <a:solidFill>
                          <a:srgbClr val="FFFF00"/>
                        </a:solidFill>
                        <a:effectLst/>
                        <a:latin typeface="Arial Black" panose="020B0A04020102020204" pitchFamily="34" charset="0"/>
                        <a:ea typeface="ＭＳ Ｐゴシック" panose="020B0600070205080204" pitchFamily="50" charset="-128"/>
                      </a:endParaRPr>
                    </a:p>
                  </a:txBody>
                  <a:tcPr marL="9525" marR="9525" marT="9525" marB="0" anchor="ctr"/>
                </a:tc>
                <a:tc hMerge="1">
                  <a:txBody>
                    <a:bodyPr/>
                    <a:lstStyle/>
                    <a:p>
                      <a:endParaRPr lang="en-GB"/>
                    </a:p>
                  </a:txBody>
                  <a:tcPr/>
                </a:tc>
                <a:tc gridSpan="2">
                  <a:txBody>
                    <a:bodyPr/>
                    <a:lstStyle/>
                    <a:p>
                      <a:pPr algn="ctr" fontAlgn="ctr"/>
                      <a:r>
                        <a:rPr lang="ja-JP" altLang="en-US" sz="1400" b="1" i="0" u="none" strike="noStrike" dirty="0" smtClean="0">
                          <a:solidFill>
                            <a:srgbClr val="FFFF00"/>
                          </a:solidFill>
                          <a:effectLst/>
                          <a:latin typeface="Arial Black" panose="020B0A04020102020204" pitchFamily="34" charset="0"/>
                          <a:ea typeface="ＭＳ Ｐゴシック" panose="020B0600070205080204" pitchFamily="50" charset="-128"/>
                        </a:rPr>
                        <a:t>里　親</a:t>
                      </a:r>
                      <a:endParaRPr lang="en-GB" sz="1400" b="1" i="0" u="none" strike="noStrike" dirty="0">
                        <a:solidFill>
                          <a:srgbClr val="FFFF00"/>
                        </a:solidFill>
                        <a:effectLst/>
                        <a:latin typeface="Arial Black" panose="020B0A04020102020204" pitchFamily="34" charset="0"/>
                        <a:ea typeface="ＭＳ Ｐゴシック" panose="020B0600070205080204" pitchFamily="50" charset="-128"/>
                      </a:endParaRPr>
                    </a:p>
                  </a:txBody>
                  <a:tcPr marL="9525" marR="9525" marT="9525" marB="0" anchor="ctr"/>
                </a:tc>
                <a:tc hMerge="1">
                  <a:txBody>
                    <a:bodyPr/>
                    <a:lstStyle/>
                    <a:p>
                      <a:endParaRPr lang="en-GB"/>
                    </a:p>
                  </a:txBody>
                  <a:tcPr/>
                </a:tc>
                <a:tc gridSpan="2">
                  <a:txBody>
                    <a:bodyPr/>
                    <a:lstStyle/>
                    <a:p>
                      <a:pPr algn="ctr" fontAlgn="ctr"/>
                      <a:r>
                        <a:rPr lang="ja-JP" altLang="en-US" sz="1400" b="1" i="0" u="none" strike="noStrike" dirty="0" smtClean="0">
                          <a:solidFill>
                            <a:srgbClr val="FFFF00"/>
                          </a:solidFill>
                          <a:effectLst/>
                          <a:latin typeface="Arial Black" panose="020B0A04020102020204" pitchFamily="34" charset="0"/>
                          <a:ea typeface="ＭＳ Ｐゴシック" panose="020B0600070205080204" pitchFamily="50" charset="-128"/>
                        </a:rPr>
                        <a:t>計</a:t>
                      </a:r>
                      <a:endParaRPr lang="en-GB" sz="1400" b="1" i="0" u="none" strike="noStrike" dirty="0">
                        <a:solidFill>
                          <a:srgbClr val="FFFF00"/>
                        </a:solidFill>
                        <a:effectLst/>
                        <a:latin typeface="Arial Black" panose="020B0A04020102020204" pitchFamily="34" charset="0"/>
                        <a:ea typeface="ＭＳ Ｐゴシック" panose="020B0600070205080204" pitchFamily="50" charset="-128"/>
                      </a:endParaRPr>
                    </a:p>
                  </a:txBody>
                  <a:tcPr marL="9525" marR="9525" marT="9525" marB="0" anchor="ctr"/>
                </a:tc>
                <a:tc hMerge="1">
                  <a:txBody>
                    <a:bodyPr/>
                    <a:lstStyle/>
                    <a:p>
                      <a:endParaRPr lang="en-GB"/>
                    </a:p>
                  </a:txBody>
                  <a:tcPr/>
                </a:tc>
              </a:tr>
              <a:tr h="370840">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Bell Gothic Std Black" panose="020B0806020202040204" pitchFamily="34" charset="0"/>
                          <a:ea typeface="ＭＳ Ｐゴシック" panose="020B0600070205080204" pitchFamily="50" charset="-128"/>
                        </a:rPr>
                        <a:t>%</a:t>
                      </a:r>
                    </a:p>
                  </a:txBody>
                  <a:tcPr marL="9525" marR="9525" marT="9525" marB="0" anchor="ctr"/>
                </a:tc>
                <a:tc>
                  <a:txBody>
                    <a:bodyPr/>
                    <a:lstStyle/>
                    <a:p>
                      <a:pPr algn="r" fontAlgn="ctr"/>
                      <a:endParaRPr lang="ja-JP" altLang="en-US" sz="1800" b="0" i="0" u="none" strike="noStrike" dirty="0">
                        <a:solidFill>
                          <a:srgbClr val="000000"/>
                        </a:solidFill>
                        <a:effectLst/>
                        <a:latin typeface="Bell Gothic Std Black" panose="020B0806020202040204" pitchFamily="34" charset="0"/>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Bell Gothic Std Black" panose="020B0806020202040204" pitchFamily="34" charset="0"/>
                          <a:ea typeface="ＭＳ Ｐゴシック" panose="020B0600070205080204" pitchFamily="50" charset="-128"/>
                        </a:rPr>
                        <a:t>%</a:t>
                      </a:r>
                    </a:p>
                  </a:txBody>
                  <a:tcPr marL="9525" marR="9525" marT="9525" marB="0" anchor="ctr"/>
                </a:tc>
                <a:tc>
                  <a:txBody>
                    <a:bodyPr/>
                    <a:lstStyle/>
                    <a:p>
                      <a:pPr algn="r" fontAlgn="ctr"/>
                      <a:endParaRPr lang="ja-JP" altLang="en-US" sz="1800" b="0" i="0" u="none" strike="noStrike" dirty="0">
                        <a:solidFill>
                          <a:srgbClr val="000000"/>
                        </a:solidFill>
                        <a:effectLst/>
                        <a:latin typeface="Bell Gothic Std Black" panose="020B0806020202040204" pitchFamily="34" charset="0"/>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Bell Gothic Std Black" panose="020B0806020202040204" pitchFamily="34" charset="0"/>
                          <a:ea typeface="ＭＳ Ｐゴシック" panose="020B0600070205080204" pitchFamily="50" charset="-128"/>
                        </a:rPr>
                        <a:t>%</a:t>
                      </a:r>
                    </a:p>
                  </a:txBody>
                  <a:tcPr marL="9525" marR="9525" marT="9525" marB="0" anchor="ctr"/>
                </a:tc>
                <a:tc>
                  <a:txBody>
                    <a:bodyPr/>
                    <a:lstStyle/>
                    <a:p>
                      <a:pPr algn="r" fontAlgn="ctr"/>
                      <a:endParaRPr lang="ja-JP" altLang="en-US" sz="1800" b="0" i="0" u="none" strike="noStrike" dirty="0">
                        <a:solidFill>
                          <a:srgbClr val="000000"/>
                        </a:solidFill>
                        <a:effectLst/>
                        <a:latin typeface="Bell Gothic Std Black" panose="020B0806020202040204" pitchFamily="34" charset="0"/>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Bell Gothic Std Black" panose="020B0806020202040204" pitchFamily="34" charset="0"/>
                          <a:ea typeface="ＭＳ Ｐゴシック" panose="020B0600070205080204" pitchFamily="50" charset="-128"/>
                        </a:rPr>
                        <a:t>%</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2002</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28,903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84.7</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2,689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2,517</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34,109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2003</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29,214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2,746</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2,811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34,771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2004</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29,750</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83.3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2,942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3,022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35,714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2005</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29,765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82.5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3,008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3,293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9.1</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36,066</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2006</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29,808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82.2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3,013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3,424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9.5</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36,245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2007</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29,823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81.8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2,996</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3,633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36,452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2008</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29,818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81.3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2,995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3,870</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10.5</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36,683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2009</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29,548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80.8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2,968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4,055</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11.1</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36,571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2010</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29,114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79.9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2,963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8.1</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4,373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12</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36,450</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2011</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28,803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78.6</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2,890</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4,966</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13.5</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36,659</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r h="370840">
                <a:tc>
                  <a:txBody>
                    <a:bodyPr/>
                    <a:lstStyle/>
                    <a:p>
                      <a:pPr algn="l" fontAlgn="ctr"/>
                      <a:r>
                        <a:rPr lang="en-GB" sz="1800" b="0" i="0" u="none" strike="noStrike" dirty="0" smtClean="0">
                          <a:solidFill>
                            <a:srgbClr val="000000"/>
                          </a:solidFill>
                          <a:effectLst/>
                          <a:latin typeface="+mn-lt"/>
                          <a:ea typeface="ＭＳ Ｐゴシック" panose="020B0600070205080204" pitchFamily="50" charset="-128"/>
                        </a:rPr>
                        <a:t> 2012</a:t>
                      </a:r>
                      <a:r>
                        <a:rPr lang="ja-JP" altLang="en-US" sz="1800" b="0" i="0" u="none" strike="noStrike" dirty="0" smtClean="0">
                          <a:solidFill>
                            <a:srgbClr val="000000"/>
                          </a:solidFill>
                          <a:effectLst/>
                          <a:latin typeface="+mn-lt"/>
                          <a:ea typeface="ＭＳ Ｐゴシック" panose="020B0600070205080204" pitchFamily="50" charset="-128"/>
                        </a:rPr>
                        <a:t>年度</a:t>
                      </a:r>
                      <a:endParaRPr lang="en-GB" sz="18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28,233</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77.2</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2,924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8</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5,407</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14.8</a:t>
                      </a:r>
                    </a:p>
                  </a:txBody>
                  <a:tcPr marL="9525" marR="9525" marT="9525" marB="0" anchor="ctr"/>
                </a:tc>
                <a:tc>
                  <a:txBody>
                    <a:bodyPr/>
                    <a:lstStyle/>
                    <a:p>
                      <a:pPr algn="r" fontAlgn="ctr"/>
                      <a:r>
                        <a:rPr lang="en-US" altLang="ja-JP" sz="1800" b="1" i="0" u="none" strike="noStrike" dirty="0">
                          <a:solidFill>
                            <a:schemeClr val="tx1"/>
                          </a:solidFill>
                          <a:effectLst/>
                          <a:latin typeface="+mn-lt"/>
                          <a:ea typeface="ＭＳ Ｐゴシック" panose="020B0600070205080204" pitchFamily="50" charset="-128"/>
                        </a:rPr>
                        <a:t>36,564</a:t>
                      </a:r>
                    </a:p>
                  </a:txBody>
                  <a:tcPr marL="9525" marR="9525" marT="9525" marB="0" anchor="ctr"/>
                </a:tc>
                <a:tc>
                  <a:txBody>
                    <a:bodyPr/>
                    <a:lstStyle/>
                    <a:p>
                      <a:pPr algn="r" fontAlgn="ctr"/>
                      <a:r>
                        <a:rPr lang="en-US" altLang="ja-JP" sz="1800" b="0" i="0" u="none" strike="noStrike" dirty="0">
                          <a:solidFill>
                            <a:srgbClr val="000000"/>
                          </a:solidFill>
                          <a:effectLst/>
                          <a:latin typeface="+mn-lt"/>
                          <a:ea typeface="ＭＳ Ｐゴシック" panose="020B0600070205080204" pitchFamily="50" charset="-128"/>
                        </a:rPr>
                        <a:t>100</a:t>
                      </a:r>
                    </a:p>
                  </a:txBody>
                  <a:tcPr marL="9525" marR="9525" marT="9525" marB="0" anchor="ctr"/>
                </a:tc>
              </a:tr>
            </a:tbl>
          </a:graphicData>
        </a:graphic>
      </p:graphicFrame>
      <p:sp>
        <p:nvSpPr>
          <p:cNvPr id="4" name="スライド番号プレースホルダー 3"/>
          <p:cNvSpPr>
            <a:spLocks noGrp="1"/>
          </p:cNvSpPr>
          <p:nvPr>
            <p:ph type="sldNum" sz="quarter" idx="12"/>
          </p:nvPr>
        </p:nvSpPr>
        <p:spPr/>
        <p:txBody>
          <a:bodyPr/>
          <a:lstStyle/>
          <a:p>
            <a:fld id="{9DAB3369-7666-44EB-AEA9-5FA9440DB40A}" type="slidenum">
              <a:rPr lang="en-US" smtClean="0"/>
              <a:pPr/>
              <a:t>20</a:t>
            </a:fld>
            <a:endParaRPr lang="en-US" dirty="0"/>
          </a:p>
        </p:txBody>
      </p:sp>
      <p:sp>
        <p:nvSpPr>
          <p:cNvPr id="9" name="正方形/長方形 8"/>
          <p:cNvSpPr/>
          <p:nvPr/>
        </p:nvSpPr>
        <p:spPr>
          <a:xfrm>
            <a:off x="7086600" y="3454400"/>
            <a:ext cx="685800" cy="2959100"/>
          </a:xfrm>
          <a:prstGeom prst="rect">
            <a:avLst/>
          </a:prstGeom>
          <a:solidFill>
            <a:srgbClr val="FF0000">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effectLst>
                <a:outerShdw blurRad="50800" dist="50800" dir="5400000" algn="ctr" rotWithShape="0">
                  <a:srgbClr val="000000">
                    <a:alpha val="9000"/>
                  </a:srgbClr>
                </a:outerShdw>
              </a:effectLst>
            </a:endParaRPr>
          </a:p>
        </p:txBody>
      </p:sp>
      <p:sp>
        <p:nvSpPr>
          <p:cNvPr id="10" name="テキスト ボックス 9"/>
          <p:cNvSpPr txBox="1"/>
          <p:nvPr/>
        </p:nvSpPr>
        <p:spPr>
          <a:xfrm>
            <a:off x="2971800" y="6413500"/>
            <a:ext cx="5372100" cy="400110"/>
          </a:xfrm>
          <a:prstGeom prst="rect">
            <a:avLst/>
          </a:prstGeom>
          <a:noFill/>
        </p:spPr>
        <p:txBody>
          <a:bodyPr wrap="square" rtlCol="0">
            <a:spAutoFit/>
          </a:bodyPr>
          <a:lstStyle/>
          <a:p>
            <a:r>
              <a:rPr kumimoji="1" lang="ja-JP" altLang="en-US" sz="2000" b="1" dirty="0" smtClean="0">
                <a:solidFill>
                  <a:srgbClr val="FFFF00"/>
                </a:solidFill>
                <a:effectLst>
                  <a:outerShdw blurRad="38100" dist="38100" dir="2700000" algn="tl">
                    <a:srgbClr val="000000">
                      <a:alpha val="43137"/>
                    </a:srgbClr>
                  </a:outerShdw>
                </a:effectLst>
              </a:rPr>
              <a:t>日本の代替的養護施設の収容者数</a:t>
            </a:r>
            <a:r>
              <a:rPr kumimoji="1" lang="en-GB" sz="2000" b="1" dirty="0" smtClean="0">
                <a:solidFill>
                  <a:srgbClr val="FFFF00"/>
                </a:solidFill>
                <a:effectLst>
                  <a:outerShdw blurRad="38100" dist="38100" dir="2700000" algn="tl">
                    <a:srgbClr val="000000">
                      <a:alpha val="43137"/>
                    </a:srgbClr>
                  </a:outerShdw>
                </a:effectLst>
              </a:rPr>
              <a:t>:  </a:t>
            </a:r>
            <a:r>
              <a:rPr kumimoji="1" lang="en-GB" sz="2000" b="1" dirty="0" smtClean="0">
                <a:solidFill>
                  <a:srgbClr val="FFCCFF"/>
                </a:solidFill>
                <a:effectLst>
                  <a:outerShdw blurRad="38100" dist="38100" dir="2700000" algn="tl">
                    <a:srgbClr val="000000">
                      <a:alpha val="43137"/>
                    </a:srgbClr>
                  </a:outerShdw>
                </a:effectLst>
              </a:rPr>
              <a:t>36,500</a:t>
            </a:r>
            <a:endParaRPr kumimoji="1" lang="en-GB" sz="2000" b="1" dirty="0">
              <a:solidFill>
                <a:srgbClr val="FFC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954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1885" y="1676400"/>
            <a:ext cx="7553915" cy="4572000"/>
          </a:xfrm>
        </p:spPr>
        <p:txBody>
          <a:bodyPr>
            <a:normAutofit/>
          </a:bodyPr>
          <a:lstStyle/>
          <a:p>
            <a:pPr marL="0" indent="0">
              <a:buNone/>
            </a:pPr>
            <a:endParaRPr lang="en-US" altLang="ja-JP" dirty="0" smtClean="0">
              <a:effectLst>
                <a:innerShdw blurRad="63500" dist="50800">
                  <a:prstClr val="black">
                    <a:alpha val="50000"/>
                  </a:prstClr>
                </a:innerShdw>
              </a:effectLst>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日本において児虐行政は、児相が、「虐待」を口実にして児童を代替的（社会的）養護に児童を取り込む「取児口」としての機能を児相が果たし、そこから児童の支給を受けた児童養護施設が、児童をコマにして受け取る「措置費」で社会福祉法人が経営を維持する制度として構築されている。</a:t>
            </a:r>
            <a:endParaRPr lang="en-US" altLang="ja-JP" dirty="0">
              <a:effectLst>
                <a:innerShdw blurRad="63500" dist="50800">
                  <a:prstClr val="black">
                    <a:alpha val="50000"/>
                  </a:prstClr>
                </a:innerShdw>
              </a:effectLst>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社会福祉法人は、事業開始に必要な資金の</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4</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分の</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を法人が寄附すれば、４分の３は都道府県が負担する。それにより事業が開始されれば、法人の営利追求・内部留保蓄積は認められている。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しかしこれは寄附なので、株式会社と異なり、所有権を喪失してしまうから、社会福祉法人経営の児童養護施設に児童が来なくなれば、出資者は、かつての出資（寄附）金も、内部留保も、全て失ってしまう。</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それゆえ、社会福祉法人は、その存続のための渇望が、株式会社などにくらべはるかに高い。</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これを存続させる「経済的目標」のために、厚労省の児虐政策が制度化されている。これは明らかに、指針第</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20</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項に違反している。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726817" y="339952"/>
            <a:ext cx="7730286" cy="1754326"/>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第６４回国連</a:t>
            </a:r>
            <a:r>
              <a:rPr kumimoji="1" lang="ja-JP" altLang="en-US" sz="2400" i="1" dirty="0">
                <a:solidFill>
                  <a:schemeClr val="accent1">
                    <a:lumMod val="50000"/>
                  </a:schemeClr>
                </a:solidFill>
              </a:rPr>
              <a:t>総会採択</a:t>
            </a:r>
            <a:r>
              <a:rPr kumimoji="1" lang="ja-JP" altLang="en-US" sz="2400" i="1" dirty="0" smtClean="0">
                <a:solidFill>
                  <a:schemeClr val="accent1">
                    <a:lumMod val="50000"/>
                  </a:schemeClr>
                </a:solidFill>
              </a:rPr>
              <a:t>決議　（</a:t>
            </a:r>
            <a:r>
              <a:rPr kumimoji="1" lang="en-US" altLang="ja-JP" sz="2400" i="1" dirty="0" smtClean="0">
                <a:solidFill>
                  <a:schemeClr val="accent1">
                    <a:lumMod val="50000"/>
                  </a:schemeClr>
                </a:solidFill>
              </a:rPr>
              <a:t>2009</a:t>
            </a:r>
            <a:r>
              <a:rPr kumimoji="1" lang="ja-JP" altLang="en-US" sz="2400" i="1" dirty="0" smtClean="0">
                <a:solidFill>
                  <a:schemeClr val="accent1">
                    <a:lumMod val="50000"/>
                  </a:schemeClr>
                </a:solidFill>
              </a:rPr>
              <a:t>年１</a:t>
            </a:r>
            <a:r>
              <a:rPr kumimoji="1" lang="en-US" altLang="ja-JP" sz="2400" i="1" dirty="0" smtClean="0">
                <a:solidFill>
                  <a:schemeClr val="accent1">
                    <a:lumMod val="50000"/>
                  </a:schemeClr>
                </a:solidFill>
              </a:rPr>
              <a:t>2</a:t>
            </a:r>
            <a:r>
              <a:rPr kumimoji="1" lang="ja-JP" altLang="en-US" sz="2400" i="1" dirty="0" smtClean="0">
                <a:solidFill>
                  <a:schemeClr val="accent1">
                    <a:lumMod val="50000"/>
                  </a:schemeClr>
                </a:solidFill>
              </a:rPr>
              <a:t>月）</a:t>
            </a:r>
            <a:endParaRPr kumimoji="1" lang="ja-JP" altLang="en-US" sz="2400" i="1" dirty="0">
              <a:solidFill>
                <a:schemeClr val="accent1">
                  <a:lumMod val="50000"/>
                </a:schemeClr>
              </a:solidFill>
            </a:endParaRPr>
          </a:p>
          <a:p>
            <a:pPr>
              <a:lnSpc>
                <a:spcPct val="90000"/>
              </a:lnSpc>
            </a:pPr>
            <a:r>
              <a:rPr kumimoji="1" lang="ja-JP" altLang="en-US" sz="2400" i="1" dirty="0" smtClean="0">
                <a:solidFill>
                  <a:schemeClr val="accent1">
                    <a:lumMod val="50000"/>
                  </a:schemeClr>
                </a:solidFill>
              </a:rPr>
              <a:t>児童</a:t>
            </a:r>
            <a:r>
              <a:rPr kumimoji="1" lang="ja-JP" altLang="en-US" sz="2400" i="1" dirty="0">
                <a:solidFill>
                  <a:schemeClr val="accent1">
                    <a:lumMod val="50000"/>
                  </a:schemeClr>
                </a:solidFill>
              </a:rPr>
              <a:t>の代替的養護に関する</a:t>
            </a:r>
            <a:r>
              <a:rPr kumimoji="1" lang="ja-JP" altLang="en-US" sz="2400" i="1" dirty="0" smtClean="0">
                <a:solidFill>
                  <a:schemeClr val="accent1">
                    <a:lumMod val="50000"/>
                  </a:schemeClr>
                </a:solidFill>
              </a:rPr>
              <a:t>指針　第</a:t>
            </a:r>
            <a:r>
              <a:rPr kumimoji="1" lang="en-US" altLang="ja-JP" sz="2400" i="1" dirty="0" smtClean="0">
                <a:solidFill>
                  <a:schemeClr val="accent1">
                    <a:lumMod val="50000"/>
                  </a:schemeClr>
                </a:solidFill>
              </a:rPr>
              <a:t>20</a:t>
            </a:r>
            <a:r>
              <a:rPr kumimoji="1" lang="ja-JP" altLang="en-US" sz="2400" i="1" dirty="0" smtClean="0">
                <a:solidFill>
                  <a:schemeClr val="accent1">
                    <a:lumMod val="50000"/>
                  </a:schemeClr>
                </a:solidFill>
              </a:rPr>
              <a:t>項</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「代替的養護の提供は決して、提供者の政治的、宗教的又は経済的目標を達することを主な</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目的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として実施されるべきではない</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4" name="直線コネクタ 3"/>
          <p:cNvCxnSpPr/>
          <p:nvPr/>
        </p:nvCxnSpPr>
        <p:spPr>
          <a:xfrm>
            <a:off x="1219200" y="1676400"/>
            <a:ext cx="701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51885" y="1981200"/>
            <a:ext cx="16103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52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750"/>
                                        <p:tgtEl>
                                          <p:spTgt spid="4"/>
                                        </p:tgtEl>
                                      </p:cBhvr>
                                    </p:animEffect>
                                  </p:childTnLst>
                                </p:cTn>
                              </p:par>
                              <p:par>
                                <p:cTn id="38" presetID="22" presetClass="entr" presetSubtype="8" fill="hold" nodeType="withEffect">
                                  <p:stCondLst>
                                    <p:cond delay="75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379279"/>
            <a:ext cx="8229600" cy="1143000"/>
          </a:xfrm>
        </p:spPr>
        <p:txBody>
          <a:bodyPr>
            <a:noAutofit/>
          </a:bodyPr>
          <a:lstStyle/>
          <a:p>
            <a:pPr algn="l"/>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劣悪な生活条件を児童に強いて、</a:t>
            </a:r>
            <a:r>
              <a:rPr kumimoji="1" lang="en-US" altLang="ja-JP"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コスト削減！</a:t>
            </a:r>
            <a:r>
              <a:rPr kumimoji="1" lang="en-US" altLang="ja-JP"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200"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endParaRPr kumimoji="1" lang="en-GB" sz="3200"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8" name="コンテンツ プレースホルダー 7"/>
          <p:cNvSpPr>
            <a:spLocks noGrp="1"/>
          </p:cNvSpPr>
          <p:nvPr>
            <p:ph sz="half" idx="1"/>
          </p:nvPr>
        </p:nvSpPr>
        <p:spPr>
          <a:xfrm>
            <a:off x="228600" y="1752600"/>
            <a:ext cx="5638800" cy="4876800"/>
          </a:xfrm>
        </p:spPr>
        <p:txBody>
          <a:bodyPr>
            <a:normAutofit fontScale="77500" lnSpcReduction="20000"/>
          </a:bodyPr>
          <a:lstStyle/>
          <a:p>
            <a:r>
              <a:rPr lang="ja-JP" altLang="en-US" dirty="0">
                <a:solidFill>
                  <a:schemeClr val="accent6">
                    <a:lumMod val="50000"/>
                  </a:schemeClr>
                </a:solidFill>
              </a:rPr>
              <a:t>米国際人権</a:t>
            </a:r>
            <a:r>
              <a:rPr lang="ja-JP" altLang="en-US" dirty="0" smtClean="0">
                <a:solidFill>
                  <a:schemeClr val="accent6">
                    <a:lumMod val="50000"/>
                  </a:schemeClr>
                </a:solidFill>
              </a:rPr>
              <a:t>団体ヒューマンライツウォッチ</a:t>
            </a:r>
            <a:r>
              <a:rPr lang="en-US" altLang="ja-JP" dirty="0" smtClean="0">
                <a:solidFill>
                  <a:schemeClr val="accent6">
                    <a:lumMod val="50000"/>
                  </a:schemeClr>
                </a:solidFill>
              </a:rPr>
              <a:t>(HRW)</a:t>
            </a:r>
            <a:r>
              <a:rPr lang="ja-JP" altLang="en-US" dirty="0" err="1" smtClean="0">
                <a:solidFill>
                  <a:schemeClr val="accent6">
                    <a:lumMod val="50000"/>
                  </a:schemeClr>
                </a:solidFill>
              </a:rPr>
              <a:t>、</a:t>
            </a:r>
            <a:r>
              <a:rPr lang="en-US" altLang="ja-JP" dirty="0" smtClean="0">
                <a:solidFill>
                  <a:schemeClr val="accent6">
                    <a:lumMod val="50000"/>
                  </a:schemeClr>
                </a:solidFill>
              </a:rPr>
              <a:t>2014</a:t>
            </a:r>
            <a:r>
              <a:rPr lang="ja-JP" altLang="en-US" dirty="0" smtClean="0">
                <a:solidFill>
                  <a:schemeClr val="accent6">
                    <a:lumMod val="50000"/>
                  </a:schemeClr>
                </a:solidFill>
              </a:rPr>
              <a:t>年に報告書</a:t>
            </a:r>
            <a:r>
              <a:rPr lang="en-US" altLang="ja-JP" dirty="0" smtClean="0">
                <a:solidFill>
                  <a:schemeClr val="accent6">
                    <a:lumMod val="50000"/>
                  </a:schemeClr>
                </a:solidFill>
              </a:rPr>
              <a:t>『</a:t>
            </a:r>
            <a:r>
              <a:rPr lang="ja-JP" altLang="en-US" dirty="0" smtClean="0">
                <a:solidFill>
                  <a:schemeClr val="accent6">
                    <a:lumMod val="50000"/>
                  </a:schemeClr>
                </a:solidFill>
              </a:rPr>
              <a:t>夢がもてない</a:t>
            </a:r>
            <a:r>
              <a:rPr lang="en-US" altLang="ja-JP" dirty="0" smtClean="0">
                <a:solidFill>
                  <a:schemeClr val="accent6">
                    <a:lumMod val="50000"/>
                  </a:schemeClr>
                </a:solidFill>
              </a:rPr>
              <a:t>』</a:t>
            </a:r>
            <a:r>
              <a:rPr lang="ja-JP" altLang="en-US" dirty="0" smtClean="0">
                <a:solidFill>
                  <a:schemeClr val="accent6">
                    <a:lumMod val="50000"/>
                  </a:schemeClr>
                </a:solidFill>
              </a:rPr>
              <a:t>刊行。</a:t>
            </a:r>
            <a:r>
              <a:rPr lang="en-GB" altLang="ja-JP" sz="2600" dirty="0">
                <a:solidFill>
                  <a:schemeClr val="accent6">
                    <a:lumMod val="50000"/>
                  </a:schemeClr>
                </a:solidFill>
                <a:latin typeface="Cambria" panose="02040503050406030204" pitchFamily="18" charset="0"/>
              </a:rPr>
              <a:t>https://www.hrw.org/ja/report/2014/05/01/256544</a:t>
            </a:r>
            <a:endParaRPr lang="en-US" altLang="ja-JP" sz="2600" dirty="0" smtClean="0">
              <a:solidFill>
                <a:schemeClr val="accent6">
                  <a:lumMod val="50000"/>
                </a:schemeClr>
              </a:solidFill>
              <a:latin typeface="Cambria" panose="02040503050406030204" pitchFamily="18" charset="0"/>
            </a:endParaRPr>
          </a:p>
          <a:p>
            <a:r>
              <a:rPr lang="ja-JP" altLang="en-US" dirty="0" smtClean="0">
                <a:solidFill>
                  <a:schemeClr val="accent6">
                    <a:lumMod val="50000"/>
                  </a:schemeClr>
                </a:solidFill>
              </a:rPr>
              <a:t>「施設</a:t>
            </a:r>
            <a:r>
              <a:rPr lang="ja-JP" altLang="en-US" dirty="0">
                <a:solidFill>
                  <a:schemeClr val="accent6">
                    <a:lumMod val="50000"/>
                  </a:schemeClr>
                </a:solidFill>
              </a:rPr>
              <a:t>での養護そのものが</a:t>
            </a:r>
            <a:r>
              <a:rPr lang="ja-JP" altLang="en-US" dirty="0" smtClean="0">
                <a:solidFill>
                  <a:schemeClr val="accent6">
                    <a:lumMod val="50000"/>
                  </a:schemeClr>
                </a:solidFill>
              </a:rPr>
              <a:t>虐待」と指摘。</a:t>
            </a:r>
            <a:endParaRPr lang="en-US" dirty="0" smtClean="0">
              <a:solidFill>
                <a:schemeClr val="accent6">
                  <a:lumMod val="50000"/>
                </a:schemeClr>
              </a:solidFill>
            </a:endParaRPr>
          </a:p>
          <a:p>
            <a:r>
              <a:rPr lang="en-US" dirty="0" smtClean="0">
                <a:solidFill>
                  <a:schemeClr val="accent6">
                    <a:lumMod val="50000"/>
                  </a:schemeClr>
                </a:solidFill>
              </a:rPr>
              <a:t>HRW </a:t>
            </a:r>
            <a:r>
              <a:rPr lang="ja-JP" altLang="en-US" dirty="0" smtClean="0">
                <a:solidFill>
                  <a:schemeClr val="accent6">
                    <a:lumMod val="50000"/>
                  </a:schemeClr>
                </a:solidFill>
              </a:rPr>
              <a:t>が特定した、児童養護施設等内部での児童虐待の事例：</a:t>
            </a:r>
            <a:endParaRPr lang="en-US" dirty="0" smtClean="0">
              <a:solidFill>
                <a:schemeClr val="accent6">
                  <a:lumMod val="50000"/>
                </a:schemeClr>
              </a:solidFill>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施設職員・児童相互間の身体的・性的虐待</a:t>
            </a:r>
            <a:endParaRPr lang="en-US"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劣悪な生活条件</a:t>
            </a:r>
            <a:endParaRPr lang="en-US"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児童が問題を報告する手順が整っていない</a:t>
            </a:r>
            <a:endParaRPr lang="en-US" altLang="ja-JP"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大舎制、児童の限られた生活スペース</a:t>
            </a:r>
            <a:endParaRPr lang="en-US"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生涯の生活に必要なスキル習得の限られた機会</a:t>
            </a:r>
            <a:endParaRPr lang="en-US" altLang="ja-JP"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a:solidFill>
                  <a:schemeClr val="accent6">
                    <a:lumMod val="50000"/>
                  </a:schemeClr>
                </a:solidFill>
                <a:latin typeface="Meiryo UI" panose="020B0604030504040204" pitchFamily="50" charset="-128"/>
                <a:ea typeface="Meiryo UI" panose="020B0604030504040204" pitchFamily="50" charset="-128"/>
              </a:rPr>
              <a:t>退所</a:t>
            </a:r>
            <a:r>
              <a:rPr lang="ja-JP" altLang="en-US" dirty="0" smtClean="0">
                <a:solidFill>
                  <a:schemeClr val="accent6">
                    <a:lumMod val="50000"/>
                  </a:schemeClr>
                </a:solidFill>
                <a:latin typeface="Meiryo UI" panose="020B0604030504040204" pitchFamily="50" charset="-128"/>
                <a:ea typeface="Meiryo UI" panose="020B0604030504040204" pitchFamily="50" charset="-128"/>
              </a:rPr>
              <a:t>した後の生活サポートが無い</a:t>
            </a:r>
            <a:endParaRPr lang="en-US" altLang="ja-JP" dirty="0" smtClean="0">
              <a:solidFill>
                <a:schemeClr val="accent6">
                  <a:lumMod val="50000"/>
                </a:schemeClr>
              </a:solidFill>
              <a:latin typeface="Meiryo UI" panose="020B0604030504040204" pitchFamily="50" charset="-128"/>
              <a:ea typeface="Meiryo UI" panose="020B0604030504040204" pitchFamily="50" charset="-128"/>
            </a:endParaRPr>
          </a:p>
          <a:p>
            <a:pPr lvl="1"/>
            <a:r>
              <a:rPr lang="ja-JP" altLang="en-US" dirty="0" smtClean="0">
                <a:solidFill>
                  <a:schemeClr val="accent6">
                    <a:lumMod val="50000"/>
                  </a:schemeClr>
                </a:solidFill>
                <a:latin typeface="Meiryo UI" panose="020B0604030504040204" pitchFamily="50" charset="-128"/>
                <a:ea typeface="Meiryo UI" panose="020B0604030504040204" pitchFamily="50" charset="-128"/>
              </a:rPr>
              <a:t>このため退所者は、高等教育を受ける機会を奪われ、低賃金の職につくか、ホームレスにしかなれない</a:t>
            </a:r>
            <a:r>
              <a:rPr lang="ja-JP" altLang="en-US" dirty="0">
                <a:solidFill>
                  <a:schemeClr val="accent6">
                    <a:lumMod val="50000"/>
                  </a:schemeClr>
                </a:solidFill>
                <a:latin typeface="Meiryo UI" panose="020B0604030504040204" pitchFamily="50" charset="-128"/>
                <a:ea typeface="Meiryo UI" panose="020B0604030504040204" pitchFamily="50" charset="-128"/>
              </a:rPr>
              <a:t>状況</a:t>
            </a:r>
            <a:r>
              <a:rPr lang="ja-JP" altLang="en-US" dirty="0" smtClean="0">
                <a:solidFill>
                  <a:schemeClr val="accent6">
                    <a:lumMod val="50000"/>
                  </a:schemeClr>
                </a:solidFill>
                <a:latin typeface="Meiryo UI" panose="020B0604030504040204" pitchFamily="50" charset="-128"/>
                <a:ea typeface="Meiryo UI" panose="020B0604030504040204" pitchFamily="50" charset="-128"/>
              </a:rPr>
              <a:t>におかれている</a:t>
            </a:r>
            <a:r>
              <a:rPr lang="ja-JP" altLang="en-US" dirty="0">
                <a:solidFill>
                  <a:schemeClr val="accent6">
                    <a:lumMod val="50000"/>
                  </a:schemeClr>
                </a:solidFill>
                <a:latin typeface="Meiryo UI" panose="020B0604030504040204" pitchFamily="50" charset="-128"/>
                <a:ea typeface="Meiryo UI" panose="020B0604030504040204" pitchFamily="50" charset="-128"/>
              </a:rPr>
              <a:t>。</a:t>
            </a:r>
            <a:endParaRPr lang="en-US" dirty="0" smtClean="0">
              <a:latin typeface="Meiryo UI" panose="020B0604030504040204" pitchFamily="50" charset="-128"/>
              <a:ea typeface="Meiryo UI" panose="020B0604030504040204" pitchFamily="50" charset="-128"/>
            </a:endParaRPr>
          </a:p>
        </p:txBody>
      </p:sp>
      <p:pic>
        <p:nvPicPr>
          <p:cNvPr id="1026" name="Picture 2" descr="http://www.hrw.org/sites/default/files/imagecache/scale-200x/media/images/report-covers/japan0514_reportcov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980378" cy="3770179"/>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9DAB3369-7666-44EB-AEA9-5FA9440DB40A}" type="slidenum">
              <a:rPr lang="en-US" smtClean="0"/>
              <a:pPr/>
              <a:t>22</a:t>
            </a:fld>
            <a:endParaRPr lang="en-US" dirty="0"/>
          </a:p>
        </p:txBody>
      </p:sp>
    </p:spTree>
    <p:extLst>
      <p:ext uri="{BB962C8B-B14F-4D97-AF65-F5344CB8AC3E}">
        <p14:creationId xmlns:p14="http://schemas.microsoft.com/office/powerpoint/2010/main" val="72635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2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8" end="8"/>
                                            </p:txEl>
                                          </p:spTgt>
                                        </p:tgtEl>
                                        <p:attrNameLst>
                                          <p:attrName>style.visibility</p:attrName>
                                        </p:attrNameLst>
                                      </p:cBhvr>
                                      <p:to>
                                        <p:strVal val="visible"/>
                                      </p:to>
                                    </p:set>
                                    <p:animEffect transition="in" filter="fade">
                                      <p:cBhvr>
                                        <p:cTn id="50" dur="500"/>
                                        <p:tgtEl>
                                          <p:spTgt spid="8">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animEffect transition="in" filter="fade">
                                      <p:cBhvr>
                                        <p:cTn id="5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56654" y="1981200"/>
            <a:ext cx="3276600" cy="1143000"/>
          </a:xfrm>
        </p:spPr>
        <p:txBody>
          <a:bodyPr>
            <a:normAutofit fontScale="90000"/>
          </a:bodyPr>
          <a:lstStyle/>
          <a:p>
            <a:r>
              <a:rPr kumimoji="1" lang="ja-JP" altLang="en-US" dirty="0" smtClean="0">
                <a:solidFill>
                  <a:srgbClr val="FF3399"/>
                </a:solidFill>
                <a:latin typeface="HGP創英角ﾎﾟｯﾌﾟ体" panose="040B0A00000000000000" pitchFamily="50" charset="-128"/>
                <a:ea typeface="HGP創英角ﾎﾟｯﾌﾟ体" panose="040B0A00000000000000" pitchFamily="50" charset="-128"/>
              </a:rPr>
              <a:t>塩崎厚労大臣＝</a:t>
            </a:r>
            <a:r>
              <a:rPr kumimoji="1" lang="en-US" altLang="ja-JP" dirty="0" smtClean="0">
                <a:solidFill>
                  <a:srgbClr val="FF3399"/>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rgbClr val="FF3399"/>
                </a:solidFill>
                <a:latin typeface="HGP創英角ﾎﾟｯﾌﾟ体" panose="040B0A00000000000000" pitchFamily="50" charset="-128"/>
                <a:ea typeface="HGP創英角ﾎﾟｯﾌﾟ体" panose="040B0A00000000000000" pitchFamily="50" charset="-128"/>
              </a:rPr>
            </a:br>
            <a:r>
              <a:rPr kumimoji="1" lang="ja-JP" altLang="en-US" dirty="0" smtClean="0">
                <a:solidFill>
                  <a:srgbClr val="FF3399"/>
                </a:solidFill>
                <a:latin typeface="HGP創英角ﾎﾟｯﾌﾟ体" panose="040B0A00000000000000" pitchFamily="50" charset="-128"/>
                <a:ea typeface="HGP創英角ﾎﾟｯﾌﾟ体" panose="040B0A00000000000000" pitchFamily="50" charset="-128"/>
              </a:rPr>
              <a:t>児童養護施設</a:t>
            </a:r>
            <a:r>
              <a:rPr kumimoji="1" lang="en-US" altLang="ja-JP" dirty="0" smtClean="0">
                <a:solidFill>
                  <a:srgbClr val="FF3399"/>
                </a:solidFill>
                <a:latin typeface="HGP創英角ﾎﾟｯﾌﾟ体" panose="040B0A00000000000000" pitchFamily="50" charset="-128"/>
                <a:ea typeface="HGP創英角ﾎﾟｯﾌﾟ体" panose="040B0A00000000000000" pitchFamily="50" charset="-128"/>
              </a:rPr>
              <a:t/>
            </a:r>
            <a:br>
              <a:rPr kumimoji="1" lang="en-US" altLang="ja-JP" dirty="0" smtClean="0">
                <a:solidFill>
                  <a:srgbClr val="FF3399"/>
                </a:solidFill>
                <a:latin typeface="HGP創英角ﾎﾟｯﾌﾟ体" panose="040B0A00000000000000" pitchFamily="50" charset="-128"/>
                <a:ea typeface="HGP創英角ﾎﾟｯﾌﾟ体" panose="040B0A00000000000000" pitchFamily="50" charset="-128"/>
              </a:rPr>
            </a:br>
            <a:r>
              <a:rPr kumimoji="1" lang="ja-JP" altLang="en-US" dirty="0" smtClean="0">
                <a:solidFill>
                  <a:srgbClr val="FF3399"/>
                </a:solidFill>
                <a:latin typeface="HGP創英角ﾎﾟｯﾌﾟ体" panose="040B0A00000000000000" pitchFamily="50" charset="-128"/>
                <a:ea typeface="HGP創英角ﾎﾟｯﾌﾟ体" panose="040B0A00000000000000" pitchFamily="50" charset="-128"/>
              </a:rPr>
              <a:t>業界団体のドン</a:t>
            </a:r>
            <a:endParaRPr kumimoji="1" lang="en-GB" dirty="0">
              <a:solidFill>
                <a:srgbClr val="FF3399"/>
              </a:solidFill>
              <a:latin typeface="HGP創英角ﾎﾟｯﾌﾟ体" panose="040B0A00000000000000" pitchFamily="50" charset="-128"/>
              <a:ea typeface="HGP創英角ﾎﾟｯﾌﾟ体" panose="040B0A00000000000000" pitchFamily="50" charset="-128"/>
            </a:endParaRPr>
          </a:p>
        </p:txBody>
      </p:sp>
      <p:pic>
        <p:nvPicPr>
          <p:cNvPr id="5" name="コンテンツ プレースホルダー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051" b="15819"/>
          <a:stretch/>
        </p:blipFill>
        <p:spPr>
          <a:xfrm>
            <a:off x="228600" y="609600"/>
            <a:ext cx="5298746" cy="5929312"/>
          </a:xfrm>
          <a:effectLst>
            <a:glow rad="228600">
              <a:schemeClr val="accent4">
                <a:satMod val="175000"/>
                <a:alpha val="40000"/>
              </a:schemeClr>
            </a:glow>
          </a:effectLst>
        </p:spPr>
      </p:pic>
      <p:sp>
        <p:nvSpPr>
          <p:cNvPr id="4" name="スライド番号プレースホルダー 3"/>
          <p:cNvSpPr>
            <a:spLocks noGrp="1"/>
          </p:cNvSpPr>
          <p:nvPr>
            <p:ph type="sldNum" sz="quarter" idx="12"/>
          </p:nvPr>
        </p:nvSpPr>
        <p:spPr/>
        <p:txBody>
          <a:bodyPr/>
          <a:lstStyle/>
          <a:p>
            <a:fld id="{9DAB3369-7666-44EB-AEA9-5FA9440DB40A}" type="slidenum">
              <a:rPr lang="en-US" smtClean="0"/>
              <a:pPr/>
              <a:t>23</a:t>
            </a:fld>
            <a:endParaRPr lang="en-US"/>
          </a:p>
        </p:txBody>
      </p:sp>
      <p:sp>
        <p:nvSpPr>
          <p:cNvPr id="6" name="テキスト ボックス 5"/>
          <p:cNvSpPr txBox="1"/>
          <p:nvPr/>
        </p:nvSpPr>
        <p:spPr>
          <a:xfrm>
            <a:off x="5791200" y="3844587"/>
            <a:ext cx="2590800" cy="2862322"/>
          </a:xfrm>
          <a:prstGeom prst="rect">
            <a:avLst/>
          </a:prstGeom>
          <a:noFill/>
        </p:spPr>
        <p:txBody>
          <a:bodyPr wrap="square" rtlCol="0">
            <a:spAutoFit/>
          </a:bodyPr>
          <a:lstStyle/>
          <a:p>
            <a:r>
              <a:rPr kumimoji="1" lang="ja-JP" altLang="en-US" b="1" dirty="0" smtClean="0">
                <a:latin typeface="HGS創英角ｺﾞｼｯｸUB" panose="020B0900000000000000" pitchFamily="50" charset="-128"/>
                <a:ea typeface="HGS創英角ｺﾞｼｯｸUB" panose="020B0900000000000000" pitchFamily="50" charset="-128"/>
              </a:rPr>
              <a:t>「人工孤児」を制度的につくりだし、児童養護施設に利権のコマを供与</a:t>
            </a:r>
            <a:endParaRPr kumimoji="1" lang="en-US" altLang="ja-JP" b="1" dirty="0" smtClean="0">
              <a:latin typeface="HGS創英角ｺﾞｼｯｸUB" panose="020B0900000000000000" pitchFamily="50" charset="-128"/>
              <a:ea typeface="HGS創英角ｺﾞｼｯｸUB" panose="020B0900000000000000" pitchFamily="50" charset="-128"/>
            </a:endParaRPr>
          </a:p>
          <a:p>
            <a:endParaRPr kumimoji="1" lang="en-US" altLang="ja-JP" b="1" dirty="0"/>
          </a:p>
          <a:p>
            <a:r>
              <a:rPr kumimoji="1" lang="ja-JP" altLang="en-US" b="1" dirty="0"/>
              <a:t>森友学園事件のような、塩崎と児童養護施設団体との癒着関係はないのか？</a:t>
            </a:r>
            <a:br>
              <a:rPr kumimoji="1" lang="ja-JP" altLang="en-US" b="1" dirty="0"/>
            </a:br>
            <a:endParaRPr kumimoji="1" lang="ja-JP" altLang="en-US" b="1" dirty="0"/>
          </a:p>
        </p:txBody>
      </p:sp>
      <p:sp>
        <p:nvSpPr>
          <p:cNvPr id="8" name="V 字形矢印 7"/>
          <p:cNvSpPr/>
          <p:nvPr/>
        </p:nvSpPr>
        <p:spPr>
          <a:xfrm rot="8107314">
            <a:off x="4364530" y="2677687"/>
            <a:ext cx="1706948" cy="533400"/>
          </a:xfrm>
          <a:prstGeom prst="notchedRightArrow">
            <a:avLst>
              <a:gd name="adj1" fmla="val 49950"/>
              <a:gd name="adj2" fmla="val 56285"/>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375122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pPr algn="l"/>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でも、凶悪虐待事案が次々と</a:t>
            </a:r>
            <a:r>
              <a:rPr kumimoji="1" lang="en-US" altLang="ja-JP"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起っているのではないの</a:t>
            </a:r>
            <a:r>
              <a:rPr kumimoji="1" lang="en-US" altLang="ja-JP"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endParaRPr kumimoji="1" lang="en-GB" sz="32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6" name="コンテンツ プレースホルダー 5"/>
          <p:cNvSpPr>
            <a:spLocks noGrp="1"/>
          </p:cNvSpPr>
          <p:nvPr>
            <p:ph sz="half" idx="1"/>
          </p:nvPr>
        </p:nvSpPr>
        <p:spPr>
          <a:xfrm>
            <a:off x="152398" y="1828800"/>
            <a:ext cx="5257800" cy="4892675"/>
          </a:xfrm>
        </p:spPr>
        <p:txBody>
          <a:bodyPr>
            <a:normAutofit fontScale="25000" lnSpcReduction="20000"/>
          </a:bodyPr>
          <a:lstStyle/>
          <a:p>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「拉致ノルマ」達成の目的からすれば、凶悪虐待事案対応は行政効率が悪いので、</a:t>
            </a:r>
            <a:r>
              <a:rPr kumimoji="1" lang="ja-JP" altLang="en-US" sz="6400" b="1" dirty="0" smtClean="0">
                <a:solidFill>
                  <a:srgbClr val="C00000"/>
                </a:solidFill>
                <a:latin typeface="HGSｺﾞｼｯｸM" panose="020B0600000000000000" pitchFamily="50" charset="-128"/>
                <a:ea typeface="HGSｺﾞｼｯｸM" panose="020B0600000000000000" pitchFamily="50" charset="-128"/>
              </a:rPr>
              <a:t>児童相談所には凶悪事案を避けるインセンティブ</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が当然に生まれる。</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埼玉県所沢児相が自ら警察・狭山市役所との連携をとらないまま</a:t>
            </a:r>
            <a:r>
              <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rPr>
              <a:t>2016</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年１月に発生した管内狭山市での藤本羽月ちゃん虐待死事件発覚後、児相長（当時）広瀬正幸は、「警察が通告してこなかったのが悪い」と、自己の職務懈怠を開き直った。</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しかも、もともと児相が関与しなかった事案だとして、事後の検証への参加すらも所沢児相を管轄する埼玉県は拒否。</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こうした職務懈怠で発生した凶悪虐待事案を、厚労省は、予算・権限拡大のテコに使う。</a:t>
            </a:r>
            <a:r>
              <a:rPr kumimoji="1" lang="ja-JP" altLang="en-US" sz="6400" b="1" dirty="0" smtClean="0">
                <a:solidFill>
                  <a:srgbClr val="C00000"/>
                </a:solidFill>
                <a:latin typeface="HGSｺﾞｼｯｸM" panose="020B0600000000000000" pitchFamily="50" charset="-128"/>
                <a:ea typeface="HGSｺﾞｼｯｸM" panose="020B0600000000000000" pitchFamily="50" charset="-128"/>
              </a:rPr>
              <a:t>虐待対応を怠ければ怠けるほど予算と権限が転がり込む、モラルハザードの世界</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これならば、</a:t>
            </a:r>
            <a:r>
              <a:rPr kumimoji="1" lang="ja-JP" altLang="en-US" sz="6400" b="1" dirty="0" smtClean="0">
                <a:solidFill>
                  <a:srgbClr val="C00000"/>
                </a:solidFill>
                <a:latin typeface="HGSｺﾞｼｯｸM" panose="020B0600000000000000" pitchFamily="50" charset="-128"/>
                <a:ea typeface="HGSｺﾞｼｯｸM" panose="020B0600000000000000" pitchFamily="50" charset="-128"/>
              </a:rPr>
              <a:t>児童虐待対応は厚労省から剥ぎ取り、全面的に警察庁・警察署に移管</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、児相はリストラした方がよい。</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pPr marL="0" indent="0">
              <a:buNone/>
            </a:pPr>
            <a:r>
              <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「一時保護」は、警察官職務執行法第３条（保護は</a:t>
            </a:r>
            <a:r>
              <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rPr>
              <a:t>24</a:t>
            </a:r>
            <a:r>
              <a:rPr kumimoji="1" lang="ja-JP" altLang="en-US" sz="6400" dirty="0" smtClean="0">
                <a:solidFill>
                  <a:schemeClr val="accent1">
                    <a:lumMod val="50000"/>
                  </a:schemeClr>
                </a:solidFill>
                <a:latin typeface="HGSｺﾞｼｯｸM" panose="020B0600000000000000" pitchFamily="50" charset="-128"/>
                <a:ea typeface="HGSｺﾞｼｯｸM" panose="020B0600000000000000" pitchFamily="50" charset="-128"/>
              </a:rPr>
              <a:t>時間、その後簡裁の許可を得て最大５日間）により取り扱われることになり、「拉致」の批判も起らなくなる。</a:t>
            </a:r>
            <a:endParaRPr kumimoji="1" lang="en-US" altLang="ja-JP" sz="64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endParaRPr kumimoji="1" lang="en-US" altLang="ja-JP" dirty="0">
              <a:solidFill>
                <a:schemeClr val="accent1">
                  <a:lumMod val="50000"/>
                </a:schemeClr>
              </a:solidFill>
              <a:latin typeface="HGSｺﾞｼｯｸM" panose="020B0600000000000000" pitchFamily="50" charset="-128"/>
              <a:ea typeface="HGSｺﾞｼｯｸM" panose="020B0600000000000000" pitchFamily="50" charset="-128"/>
            </a:endParaRPr>
          </a:p>
          <a:p>
            <a:endParaRPr kumimoji="1" lang="en-GB" dirty="0"/>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24</a:t>
            </a:fld>
            <a:endParaRPr lang="en-US" dirty="0"/>
          </a:p>
        </p:txBody>
      </p:sp>
      <p:pic>
        <p:nvPicPr>
          <p:cNvPr id="1026" name="Picture 2" descr="https://images-na.ssl-images-amazon.com/images/I/51ho82wnH%2BL._SX310_BO1,204,203,200_.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62599" y="1323517"/>
            <a:ext cx="3375075" cy="5397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藤本羽月」の画像検索結果"/>
          <p:cNvPicPr>
            <a:picLocks noChangeAspect="1" noChangeArrowheads="1"/>
          </p:cNvPicPr>
          <p:nvPr/>
        </p:nvPicPr>
        <p:blipFill rotWithShape="1">
          <a:blip r:embed="rId4">
            <a:extLst>
              <a:ext uri="{28A0092B-C50C-407E-A947-70E740481C1C}">
                <a14:useLocalDpi xmlns:a14="http://schemas.microsoft.com/office/drawing/2010/main" val="0"/>
              </a:ext>
            </a:extLst>
          </a:blip>
          <a:srcRect l="26988" r="31291" b="6677"/>
          <a:stretch/>
        </p:blipFill>
        <p:spPr bwMode="auto">
          <a:xfrm>
            <a:off x="5524499" y="1392238"/>
            <a:ext cx="3048000" cy="36800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44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randombar(horizontal)">
                                      <p:cBhvr>
                                        <p:cTn id="34" dur="500"/>
                                        <p:tgtEl>
                                          <p:spTgt spid="1026"/>
                                        </p:tgtEl>
                                      </p:cBhvr>
                                    </p:animEffect>
                                  </p:childTnLst>
                                </p:cTn>
                              </p:par>
                              <p:par>
                                <p:cTn id="35" presetID="10" presetClass="exit" presetSubtype="0" fill="hold" nodeType="withEffect">
                                  <p:stCondLst>
                                    <p:cond delay="0"/>
                                  </p:stCondLst>
                                  <p:childTnLst>
                                    <p:animEffect transition="out" filter="fade">
                                      <p:cBhvr>
                                        <p:cTn id="36" dur="4500"/>
                                        <p:tgtEl>
                                          <p:spTgt spid="1028"/>
                                        </p:tgtEl>
                                      </p:cBhvr>
                                    </p:animEffect>
                                    <p:set>
                                      <p:cBhvr>
                                        <p:cTn id="37" dur="1" fill="hold">
                                          <p:stCondLst>
                                            <p:cond delay="4499"/>
                                          </p:stCondLst>
                                        </p:cTn>
                                        <p:tgtEl>
                                          <p:spTgt spid="102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84915"/>
            <a:ext cx="8229600" cy="1143000"/>
          </a:xfrm>
        </p:spPr>
        <p:txBody>
          <a:bodyPr>
            <a:normAutofit/>
          </a:bodyPr>
          <a:lstStyle/>
          <a:p>
            <a:pPr algn="l"/>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「児童福祉」はお為ごかし。厚労省</a:t>
            </a:r>
            <a:r>
              <a:rPr kumimoji="1" lang="ja-JP" alt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は、子ども</a:t>
            </a:r>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を</a:t>
            </a:r>
            <a:r>
              <a:rPr kumimoji="1" lang="en-US" altLang="ja-JP"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予算</a:t>
            </a:r>
            <a:r>
              <a:rPr kumimoji="1" lang="ja-JP" alt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・利権獲得の</a:t>
            </a:r>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道具と</a:t>
            </a:r>
            <a:r>
              <a:rPr kumimoji="1" lang="ja-JP" alt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しか考えていない。</a:t>
            </a:r>
            <a:endParaRPr kumimoji="1" lang="en-GB"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3" name="コンテンツ プレースホルダー 2"/>
          <p:cNvSpPr>
            <a:spLocks noGrp="1"/>
          </p:cNvSpPr>
          <p:nvPr>
            <p:ph sz="half" idx="1"/>
          </p:nvPr>
        </p:nvSpPr>
        <p:spPr>
          <a:xfrm>
            <a:off x="457200" y="1981200"/>
            <a:ext cx="8153400" cy="4572000"/>
          </a:xfrm>
        </p:spPr>
        <p:txBody>
          <a:bodyPr>
            <a:normAutofit/>
          </a:bodyPr>
          <a:lstStyle/>
          <a:p>
            <a:pPr>
              <a:lnSpc>
                <a:spcPct val="80000"/>
              </a:lnSpc>
            </a:pP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厚労省が唱える「児童虐待防止」は、子どもを家族から奪って、「社会的養護」と称する厚労省</a:t>
            </a:r>
            <a:r>
              <a:rPr kumimoji="1" lang="ja-JP" altLang="en-US" sz="2000" dirty="0">
                <a:solidFill>
                  <a:schemeClr val="accent1">
                    <a:lumMod val="50000"/>
                  </a:schemeClr>
                </a:solidFill>
                <a:latin typeface="HGSｺﾞｼｯｸM" panose="020B0600000000000000" pitchFamily="50" charset="-128"/>
                <a:ea typeface="HGSｺﾞｼｯｸM" panose="020B0600000000000000" pitchFamily="50" charset="-128"/>
              </a:rPr>
              <a:t>＝児</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相の利権に取り込み、厚労省が財務省から血税を獲得、省益を拡大する手段に過ぎない。</a:t>
            </a:r>
            <a:endPar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pPr>
              <a:lnSpc>
                <a:spcPct val="80000"/>
              </a:lnSpc>
            </a:pP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厚労省の「児童虐待防止」政策が、真の子どもの人権など何も考えていないことは、①</a:t>
            </a:r>
            <a:r>
              <a:rPr kumimoji="1" lang="ja-JP" altLang="en-US" sz="2000" b="1" dirty="0" smtClean="0">
                <a:solidFill>
                  <a:srgbClr val="C00000"/>
                </a:solidFill>
                <a:latin typeface="HGSｺﾞｼｯｸM" panose="020B0600000000000000" pitchFamily="50" charset="-128"/>
                <a:ea typeface="HGSｺﾞｼｯｸM" panose="020B0600000000000000" pitchFamily="50" charset="-128"/>
              </a:rPr>
              <a:t>無くならない凶悪事案</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、②</a:t>
            </a:r>
            <a:r>
              <a:rPr kumimoji="1" lang="ja-JP" altLang="en-US" sz="2000" b="1" dirty="0" smtClean="0">
                <a:solidFill>
                  <a:srgbClr val="C00000"/>
                </a:solidFill>
                <a:latin typeface="HGSｺﾞｼｯｸM" panose="020B0600000000000000" pitchFamily="50" charset="-128"/>
                <a:ea typeface="HGSｺﾞｼｯｸM" panose="020B0600000000000000" pitchFamily="50" charset="-128"/>
              </a:rPr>
              <a:t>児相収容所内での激しい行政的児童虐待・猥褻行為</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、③</a:t>
            </a:r>
            <a:r>
              <a:rPr kumimoji="1" lang="ja-JP" altLang="en-US" sz="2000" b="1" dirty="0" smtClean="0">
                <a:solidFill>
                  <a:srgbClr val="C00000"/>
                </a:solidFill>
                <a:latin typeface="HGSｺﾞｼｯｸM" panose="020B0600000000000000" pitchFamily="50" charset="-128"/>
                <a:ea typeface="HGSｺﾞｼｯｸM" panose="020B0600000000000000" pitchFamily="50" charset="-128"/>
              </a:rPr>
              <a:t>管理目的の児童に対する向精神薬投与</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　等が続き、厚労省はこれを真剣に止めさせる手段をとっていないことから立証されている。</a:t>
            </a:r>
            <a:endPar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pPr>
              <a:lnSpc>
                <a:spcPct val="80000"/>
              </a:lnSpc>
            </a:pPr>
            <a:r>
              <a:rPr kumimoji="1" lang="ja-JP" altLang="en-US" sz="2000" dirty="0">
                <a:solidFill>
                  <a:schemeClr val="accent1">
                    <a:lumMod val="50000"/>
                  </a:schemeClr>
                </a:solidFill>
                <a:latin typeface="HGSｺﾞｼｯｸM" panose="020B0600000000000000" pitchFamily="50" charset="-128"/>
                <a:ea typeface="HGSｺﾞｼｯｸM" panose="020B0600000000000000" pitchFamily="50" charset="-128"/>
              </a:rPr>
              <a:t>山脇由</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貴子氏：</a:t>
            </a:r>
            <a:r>
              <a:rPr kumimoji="1" lang="en-GB"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一時保護所が子どもにとって安全でも安心出来る場所でもないことも知られていない。だから相模原市児童相談所の全裸身体検査事件が世間に衝撃を与えたのだ。全国の児童相談所職員は、不安になっただろう。</a:t>
            </a:r>
            <a:r>
              <a:rPr kumimoji="1" lang="ja-JP" altLang="en-US" sz="2000" b="1" dirty="0" smtClean="0">
                <a:solidFill>
                  <a:schemeClr val="accent1">
                    <a:lumMod val="50000"/>
                  </a:schemeClr>
                </a:solidFill>
                <a:latin typeface="HGSｺﾞｼｯｸM" panose="020B0600000000000000" pitchFamily="50" charset="-128"/>
                <a:ea typeface="HGSｺﾞｼｯｸM" panose="020B0600000000000000" pitchFamily="50" charset="-128"/>
              </a:rPr>
              <a:t>うちの児童相談所でやっていることも、知られたら、ニュースになってしまう</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、と。</a:t>
            </a:r>
            <a:r>
              <a:rPr kumimoji="1" lang="en-GB"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児童相談所が子供を殺す</a:t>
            </a:r>
            <a:r>
              <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rPr>
              <a:t>』p.233</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endParaRPr kumimoji="1" lang="en-GB" sz="20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pPr>
              <a:lnSpc>
                <a:spcPct val="80000"/>
              </a:lnSpc>
            </a:pP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ニュースになった事例＝日テレ</a:t>
            </a:r>
            <a:r>
              <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rPr>
              <a:t>News Every </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で、</a:t>
            </a:r>
            <a:r>
              <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rPr>
              <a:t>2015</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年５月７日に報道</a:t>
            </a:r>
            <a:r>
              <a:rPr kumimoji="1" lang="ja-JP" altLang="en-US" sz="2000" dirty="0">
                <a:solidFill>
                  <a:schemeClr val="accent1">
                    <a:lumMod val="50000"/>
                  </a:schemeClr>
                </a:solidFill>
                <a:latin typeface="HGSｺﾞｼｯｸM" panose="020B0600000000000000" pitchFamily="50" charset="-128"/>
                <a:ea typeface="HGSｺﾞｼｯｸM" panose="020B0600000000000000" pitchFamily="50" charset="-128"/>
              </a:rPr>
              <a:t>。「特集 児童保護施設の現実・子供たちの声に責任者は？</a:t>
            </a: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a:t>
            </a:r>
            <a:endParaRPr kumimoji="1" lang="en-US" altLang="ja-JP" sz="2000"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pPr marL="0" indent="0">
              <a:lnSpc>
                <a:spcPct val="80000"/>
              </a:lnSpc>
              <a:buNone/>
            </a:pPr>
            <a:r>
              <a:rPr kumimoji="1" lang="ja-JP" altLang="en-US" sz="2000" dirty="0" smtClean="0">
                <a:solidFill>
                  <a:schemeClr val="accent1">
                    <a:lumMod val="50000"/>
                  </a:schemeClr>
                </a:solidFill>
                <a:latin typeface="HGSｺﾞｼｯｸM" panose="020B0600000000000000" pitchFamily="50" charset="-128"/>
                <a:ea typeface="HGSｺﾞｼｯｸM" panose="020B0600000000000000" pitchFamily="50" charset="-128"/>
              </a:rPr>
              <a:t>　　</a:t>
            </a:r>
            <a:r>
              <a:rPr kumimoji="1" lang="en-GB" sz="2000" dirty="0" smtClean="0">
                <a:solidFill>
                  <a:schemeClr val="accent1">
                    <a:lumMod val="50000"/>
                  </a:schemeClr>
                </a:solidFill>
                <a:latin typeface="HGSｺﾞｼｯｸM" panose="020B0600000000000000" pitchFamily="50" charset="-128"/>
                <a:ea typeface="HGSｺﾞｼｯｸM" panose="020B0600000000000000" pitchFamily="50" charset="-128"/>
              </a:rPr>
              <a:t>https</a:t>
            </a:r>
            <a:r>
              <a:rPr kumimoji="1" lang="en-GB" sz="2000" dirty="0">
                <a:solidFill>
                  <a:schemeClr val="accent1">
                    <a:lumMod val="50000"/>
                  </a:schemeClr>
                </a:solidFill>
                <a:latin typeface="HGSｺﾞｼｯｸM" panose="020B0600000000000000" pitchFamily="50" charset="-128"/>
                <a:ea typeface="HGSｺﾞｼｯｸM" panose="020B0600000000000000" pitchFamily="50" charset="-128"/>
              </a:rPr>
              <a:t>://www.youtube.com/watch?v=F7EbNnM83qA&amp;t=7s</a:t>
            </a:r>
          </a:p>
        </p:txBody>
      </p:sp>
      <p:pic>
        <p:nvPicPr>
          <p:cNvPr id="6" name="コンテンツ プレースホルダー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8759" t="16551" r="16759" b="7311"/>
          <a:stretch/>
        </p:blipFill>
        <p:spPr>
          <a:xfrm>
            <a:off x="1219200" y="1975338"/>
            <a:ext cx="6946349" cy="3994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スライド番号プレースホルダー 3"/>
          <p:cNvSpPr>
            <a:spLocks noGrp="1"/>
          </p:cNvSpPr>
          <p:nvPr>
            <p:ph type="sldNum" sz="quarter" idx="12"/>
          </p:nvPr>
        </p:nvSpPr>
        <p:spPr/>
        <p:txBody>
          <a:bodyPr/>
          <a:lstStyle/>
          <a:p>
            <a:fld id="{9DAB3369-7666-44EB-AEA9-5FA9440DB40A}" type="slidenum">
              <a:rPr lang="en-US" smtClean="0"/>
              <a:pPr/>
              <a:t>25</a:t>
            </a:fld>
            <a:endParaRPr lang="en-US" dirty="0"/>
          </a:p>
        </p:txBody>
      </p:sp>
    </p:spTree>
    <p:extLst>
      <p:ext uri="{BB962C8B-B14F-4D97-AF65-F5344CB8AC3E}">
        <p14:creationId xmlns:p14="http://schemas.microsoft.com/office/powerpoint/2010/main" val="1657503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228600"/>
            <a:ext cx="8229600" cy="1143000"/>
          </a:xfrm>
        </p:spPr>
        <p:txBody>
          <a:bodyPr>
            <a:normAutofit fontScale="90000"/>
          </a:bodyPr>
          <a:lstStyle/>
          <a:p>
            <a:pPr algn="l"/>
            <a:r>
              <a:rPr kumimoji="1" lang="ja-JP" altLang="en-US" sz="2800" b="1" dirty="0" smtClean="0">
                <a:solidFill>
                  <a:srgbClr val="FFFF00"/>
                </a:solidFill>
                <a:effectLst>
                  <a:outerShdw blurRad="38100" dist="38100" dir="2700000" algn="tl">
                    <a:srgbClr val="000000">
                      <a:alpha val="43137"/>
                    </a:srgbClr>
                  </a:outerShdw>
                </a:effectLst>
              </a:rPr>
              <a:t>ﾀｯｸｽﾍﾟｲﾔｰの市民も、このような人権蹂躙</a:t>
            </a:r>
            <a:r>
              <a:rPr kumimoji="1" lang="ja-JP" altLang="en-US" sz="2800" b="1" dirty="0" smtClean="0">
                <a:solidFill>
                  <a:srgbClr val="FFFF00"/>
                </a:solidFill>
              </a:rPr>
              <a:t>を顧みず</a:t>
            </a:r>
            <a:r>
              <a:rPr kumimoji="1" lang="en-US" altLang="ja-JP" sz="2800" b="1" dirty="0" smtClean="0">
                <a:solidFill>
                  <a:srgbClr val="FFFF00"/>
                </a:solidFill>
              </a:rPr>
              <a:t/>
            </a:r>
            <a:br>
              <a:rPr kumimoji="1" lang="en-US" altLang="ja-JP" sz="2800" b="1" dirty="0" smtClean="0">
                <a:solidFill>
                  <a:srgbClr val="FFFF00"/>
                </a:solidFill>
              </a:rPr>
            </a:br>
            <a:r>
              <a:rPr kumimoji="1" lang="ja-JP" altLang="en-US" sz="2800" b="1" dirty="0">
                <a:solidFill>
                  <a:srgbClr val="FFFF00"/>
                </a:solidFill>
              </a:rPr>
              <a:t>強行</a:t>
            </a:r>
            <a:r>
              <a:rPr kumimoji="1" lang="ja-JP" altLang="en-US" sz="2800" b="1" dirty="0" smtClean="0">
                <a:solidFill>
                  <a:srgbClr val="FFFF00"/>
                </a:solidFill>
              </a:rPr>
              <a:t>される</a:t>
            </a:r>
            <a:r>
              <a:rPr kumimoji="1" lang="ja-JP" altLang="en-US" sz="2800" b="1" dirty="0" smtClean="0">
                <a:solidFill>
                  <a:srgbClr val="FFFF00"/>
                </a:solidFill>
                <a:effectLst>
                  <a:outerShdw blurRad="38100" dist="38100" dir="2700000" algn="tl">
                    <a:srgbClr val="000000">
                      <a:alpha val="43137"/>
                    </a:srgbClr>
                  </a:outerShdw>
                </a:effectLst>
              </a:rPr>
              <a:t>利権追求を厳しく批判すべき。さもないと、</a:t>
            </a:r>
            <a:r>
              <a:rPr kumimoji="1" lang="en-US" altLang="ja-JP" sz="2800" b="1" dirty="0" smtClean="0">
                <a:solidFill>
                  <a:srgbClr val="FFFF00"/>
                </a:solidFill>
                <a:effectLst>
                  <a:outerShdw blurRad="38100" dist="38100" dir="2700000" algn="tl">
                    <a:srgbClr val="000000">
                      <a:alpha val="43137"/>
                    </a:srgbClr>
                  </a:outerShdw>
                </a:effectLst>
              </a:rPr>
              <a:t/>
            </a:r>
            <a:br>
              <a:rPr kumimoji="1" lang="en-US" altLang="ja-JP" sz="2800" b="1" dirty="0" smtClean="0">
                <a:solidFill>
                  <a:srgbClr val="FFFF00"/>
                </a:solidFill>
                <a:effectLst>
                  <a:outerShdw blurRad="38100" dist="38100" dir="2700000" algn="tl">
                    <a:srgbClr val="000000">
                      <a:alpha val="43137"/>
                    </a:srgbClr>
                  </a:outerShdw>
                </a:effectLst>
              </a:rPr>
            </a:br>
            <a:r>
              <a:rPr kumimoji="1" lang="ja-JP" altLang="en-US" sz="2800" b="1" dirty="0" smtClean="0">
                <a:solidFill>
                  <a:srgbClr val="FFFF00"/>
                </a:solidFill>
                <a:effectLst>
                  <a:outerShdw blurRad="38100" dist="38100" dir="2700000" algn="tl">
                    <a:srgbClr val="000000">
                      <a:alpha val="43137"/>
                    </a:srgbClr>
                  </a:outerShdw>
                </a:effectLst>
              </a:rPr>
              <a:t>日本</a:t>
            </a:r>
            <a:r>
              <a:rPr kumimoji="1" lang="ja-JP" altLang="en-US" sz="2800" b="1" dirty="0" smtClean="0">
                <a:solidFill>
                  <a:srgbClr val="FFFF00"/>
                </a:solidFill>
              </a:rPr>
              <a:t>の</a:t>
            </a:r>
            <a:r>
              <a:rPr kumimoji="1" lang="ja-JP" altLang="en-US" sz="2800" b="1" dirty="0">
                <a:solidFill>
                  <a:srgbClr val="FFFF00"/>
                </a:solidFill>
              </a:rPr>
              <a:t>財政</a:t>
            </a:r>
            <a:r>
              <a:rPr kumimoji="1" lang="ja-JP" altLang="en-US" sz="2800" b="1" dirty="0" smtClean="0">
                <a:solidFill>
                  <a:srgbClr val="FFFF00"/>
                </a:solidFill>
                <a:effectLst>
                  <a:outerShdw blurRad="38100" dist="38100" dir="2700000" algn="tl">
                    <a:srgbClr val="000000">
                      <a:alpha val="43137"/>
                    </a:srgbClr>
                  </a:outerShdw>
                </a:effectLst>
              </a:rPr>
              <a:t>は破綻、そしてﾊｲﾊﾟｰｲﾝﾌﾚへ。</a:t>
            </a:r>
            <a:endParaRPr kumimoji="1" lang="en-GB" sz="2800" b="1" dirty="0">
              <a:solidFill>
                <a:srgbClr val="FFFF00"/>
              </a:solidFill>
              <a:effectLst>
                <a:outerShdw blurRad="38100" dist="38100" dir="2700000" algn="tl">
                  <a:srgbClr val="000000">
                    <a:alpha val="43137"/>
                  </a:srgbClr>
                </a:outerShdw>
              </a:effectLst>
            </a:endParaRPr>
          </a:p>
        </p:txBody>
      </p:sp>
      <p:pic>
        <p:nvPicPr>
          <p:cNvPr id="1026" name="Picture 2" descr="General Government Debt-to-GDP Ratio - Japan, Greece, Italy, U.S., Spain and German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6125977" cy="4066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図1：日本の政府債務残高と債務残高対GDPの推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6482574"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DAB3369-7666-44EB-AEA9-5FA9440DB40A}" type="slidenum">
              <a:rPr lang="en-US" smtClean="0"/>
              <a:pPr/>
              <a:t>26</a:t>
            </a:fld>
            <a:endParaRPr lang="en-US" dirty="0"/>
          </a:p>
        </p:txBody>
      </p:sp>
    </p:spTree>
    <p:extLst>
      <p:ext uri="{BB962C8B-B14F-4D97-AF65-F5344CB8AC3E}">
        <p14:creationId xmlns:p14="http://schemas.microsoft.com/office/powerpoint/2010/main" val="4119129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25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left)">
                                      <p:cBhvr>
                                        <p:cTn id="12"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DAB3369-7666-44EB-AEA9-5FA9440DB40A}" type="slidenum">
              <a:rPr lang="en-US" smtClean="0"/>
              <a:pPr/>
              <a:t>27</a:t>
            </a:fld>
            <a:endParaRPr lang="en-US" dirty="0"/>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t="3017" b="21428"/>
          <a:stretch/>
        </p:blipFill>
        <p:spPr>
          <a:xfrm>
            <a:off x="1243901" y="23446"/>
            <a:ext cx="6376099" cy="6816773"/>
          </a:xfrm>
          <a:prstGeom prst="rect">
            <a:avLst/>
          </a:prstGeom>
          <a:ln>
            <a:noFill/>
          </a:ln>
          <a:effectLst>
            <a:outerShdw blurRad="292100" dist="139700" dir="2700000" algn="tl" rotWithShape="0">
              <a:srgbClr val="333333">
                <a:alpha val="65000"/>
              </a:srgbClr>
            </a:outerShdw>
          </a:effectLst>
        </p:spPr>
      </p:pic>
      <p:cxnSp>
        <p:nvCxnSpPr>
          <p:cNvPr id="8" name="直線コネクタ 7"/>
          <p:cNvCxnSpPr/>
          <p:nvPr/>
        </p:nvCxnSpPr>
        <p:spPr>
          <a:xfrm>
            <a:off x="5486400" y="3886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99138" y="4085492"/>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733800" y="5943600"/>
            <a:ext cx="274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105400" y="25908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99138" y="28194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138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nodeType="withEffect">
                                  <p:stCondLst>
                                    <p:cond delay="75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52400" y="227013"/>
            <a:ext cx="8229600" cy="1143000"/>
          </a:xfrm>
        </p:spPr>
        <p:txBody>
          <a:bodyPr>
            <a:normAutofit/>
          </a:bodyPr>
          <a:lstStyle/>
          <a:p>
            <a:pPr algn="l"/>
            <a:r>
              <a:rPr kumimoji="1" lang="ja-JP" altLang="en-US" sz="32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「嫌悪施設」の要件に合致する児童</a:t>
            </a:r>
            <a:r>
              <a:rPr kumimoji="1" lang="ja-JP" altLang="en-US"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相談所</a:t>
            </a:r>
            <a:r>
              <a:rPr kumimoji="1" lang="en-US" altLang="ja-JP"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大阪市で、児相立地反対住民運動が勝利</a:t>
            </a:r>
            <a:r>
              <a:rPr kumimoji="1" lang="en-US" altLang="ja-JP"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endParaRPr kumimoji="1" lang="en-GB" sz="32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pic>
        <p:nvPicPr>
          <p:cNvPr id="8" name="コンテンツ プレースホルダー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537488" y="2388053"/>
            <a:ext cx="4914015" cy="3686639"/>
          </a:xfrm>
          <a:prstGeom prst="rect">
            <a:avLst/>
          </a:prstGeom>
          <a:ln>
            <a:noFill/>
          </a:ln>
          <a:effectLst>
            <a:outerShdw blurRad="292100" dist="139700" dir="2700000" algn="tl" rotWithShape="0">
              <a:srgbClr val="333333">
                <a:alpha val="65000"/>
              </a:srgbClr>
            </a:outerShdw>
          </a:effectLst>
        </p:spPr>
      </p:pic>
      <p:sp>
        <p:nvSpPr>
          <p:cNvPr id="9" name="コンテンツ プレースホルダー 8"/>
          <p:cNvSpPr>
            <a:spLocks noGrp="1"/>
          </p:cNvSpPr>
          <p:nvPr>
            <p:ph sz="half" idx="2"/>
          </p:nvPr>
        </p:nvSpPr>
        <p:spPr>
          <a:xfrm>
            <a:off x="3848100" y="1905000"/>
            <a:ext cx="4838700" cy="5241925"/>
          </a:xfrm>
        </p:spPr>
        <p:txBody>
          <a:bodyPr>
            <a:normAutofit fontScale="62500" lnSpcReduction="20000"/>
          </a:bodyPr>
          <a:lstStyle/>
          <a:p>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大阪市が市街地再開発で</a:t>
            </a:r>
            <a:r>
              <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rPr>
              <a:t>2003</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年に</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建設</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し</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た</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マンション「</a:t>
            </a:r>
            <a:r>
              <a:rPr kumimoji="1" lang="ja-JP" altLang="en-US" sz="2400" b="1" dirty="0">
                <a:solidFill>
                  <a:schemeClr val="accent1">
                    <a:lumMod val="50000"/>
                  </a:schemeClr>
                </a:solidFill>
                <a:latin typeface="HGSｺﾞｼｯｸM" panose="020B0600000000000000" pitchFamily="50" charset="-128"/>
                <a:ea typeface="HGSｺﾞｼｯｸM" panose="020B0600000000000000" pitchFamily="50" charset="-128"/>
              </a:rPr>
              <a:t>ジーニス大阪</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当初、市の保有床に、高齢者福祉</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施設「いきいきｴｲｼﾞﾝｸﾞｾﾝﾀｰ」が</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設置され、好評であった。</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ところが大阪市は、これを</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廃止、</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代りに</a:t>
            </a:r>
            <a:r>
              <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rPr>
              <a:t>2018</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年供用開始で児童相談所（収容所付き）の設置を計画。</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endParaRPr>
          </a:p>
          <a:p>
            <a:pPr marL="0" indent="0">
              <a:buNone/>
            </a:pPr>
            <a:r>
              <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 </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住民有志が「</a:t>
            </a:r>
            <a:r>
              <a:rPr kumimoji="1" lang="ja-JP" altLang="en-US" sz="2400" b="1" dirty="0">
                <a:solidFill>
                  <a:srgbClr val="C00000"/>
                </a:solidFill>
                <a:latin typeface="HGSｺﾞｼｯｸM" panose="020B0600000000000000" pitchFamily="50" charset="-128"/>
                <a:ea typeface="HGSｺﾞｼｯｸM" panose="020B0600000000000000" pitchFamily="50" charset="-128"/>
                <a:sym typeface="Wingdings" panose="05000000000000000000" pitchFamily="2" charset="2"/>
              </a:rPr>
              <a:t>児相は要らない</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！」と叫び、</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反対運動に</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立ち上がる。児相立地で起こりうる状況：</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pPr lvl="1"/>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拘禁</a:t>
            </a:r>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された児童やその親とのトラブル。</a:t>
            </a:r>
            <a:endParaRPr kumimoji="1" lang="en-US" altLang="ja-JP"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pPr lvl="1"/>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収容所内虐待等により生じうる騒音（子どもの叫び声、</a:t>
            </a:r>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うめき声</a:t>
            </a:r>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等</a:t>
            </a:r>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a:t>
            </a:r>
            <a:endParaRPr kumimoji="1" lang="en-US" altLang="ja-JP"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pPr lvl="1"/>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マンション住民が直接児相の監視下に置かれ、わが子が拉致されるリスクが増す。</a:t>
            </a:r>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等</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pPr marL="457200" lvl="1" indent="0">
              <a:buNone/>
            </a:pPr>
            <a:r>
              <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 </a:t>
            </a:r>
            <a:r>
              <a:rPr kumimoji="1" lang="ja-JP" altLang="en-US" b="1" dirty="0" smtClean="0">
                <a:solidFill>
                  <a:srgbClr val="C00000"/>
                </a:solidFill>
                <a:latin typeface="HGSｺﾞｼｯｸM" panose="020B0600000000000000" pitchFamily="50" charset="-128"/>
                <a:ea typeface="HGSｺﾞｼｯｸM" panose="020B0600000000000000" pitchFamily="50" charset="-128"/>
                <a:sym typeface="Wingdings" panose="05000000000000000000" pitchFamily="2" charset="2"/>
              </a:rPr>
              <a:t>不動産</a:t>
            </a:r>
            <a:r>
              <a:rPr kumimoji="1" lang="ja-JP" altLang="en-US" b="1" dirty="0">
                <a:solidFill>
                  <a:srgbClr val="C00000"/>
                </a:solidFill>
                <a:latin typeface="HGSｺﾞｼｯｸM" panose="020B0600000000000000" pitchFamily="50" charset="-128"/>
                <a:ea typeface="HGSｺﾞｼｯｸM" panose="020B0600000000000000" pitchFamily="50" charset="-128"/>
                <a:sym typeface="Wingdings" panose="05000000000000000000" pitchFamily="2" charset="2"/>
              </a:rPr>
              <a:t>資産価値下落</a:t>
            </a:r>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a:t>
            </a:r>
            <a:r>
              <a:rPr kumimoji="1" lang="en-US" altLang="ja-JP"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2/3</a:t>
            </a:r>
            <a:r>
              <a:rPr kumimoji="1" lang="ja-JP" altLang="en-US"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～半分？</a:t>
            </a:r>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a:t>
            </a:r>
            <a:endParaRPr kumimoji="1" lang="en-US" altLang="ja-JP"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これらの状況は</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、不動産取引において、その</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存在が周囲の人から嫌われる施設＝「</a:t>
            </a:r>
            <a:r>
              <a:rPr kumimoji="1" lang="ja-JP" altLang="en-US" sz="2400" b="1" dirty="0">
                <a:solidFill>
                  <a:srgbClr val="C00000"/>
                </a:solidFill>
                <a:latin typeface="HGSｺﾞｼｯｸM" panose="020B0600000000000000" pitchFamily="50" charset="-128"/>
                <a:ea typeface="HGSｺﾞｼｯｸM" panose="020B0600000000000000" pitchFamily="50" charset="-128"/>
              </a:rPr>
              <a:t>嫌悪施設</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」の要件</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に</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合致</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rPr>
              <a:t>し、業者</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rPr>
              <a:t>には買い手に説明義務が生ずる。</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マンション周辺住民も巻込んだ反対運動の結果、</a:t>
            </a:r>
            <a:r>
              <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2016</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年</a:t>
            </a:r>
            <a:r>
              <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12</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月、マンション住民</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の</a:t>
            </a:r>
            <a:r>
              <a:rPr kumimoji="1" lang="en-US" altLang="ja-JP" sz="2400"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9</a:t>
            </a:r>
            <a:r>
              <a:rPr kumimoji="1" lang="ja-JP" altLang="en-US" sz="2400" dirty="0" smtClean="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割が</a:t>
            </a:r>
            <a:r>
              <a:rPr kumimoji="1" lang="ja-JP" altLang="en-US"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rPr>
              <a:t>立地に反対の意向表明。</a:t>
            </a:r>
            <a:endParaRPr kumimoji="1" lang="en-US" altLang="ja-JP" sz="2400" dirty="0">
              <a:solidFill>
                <a:schemeClr val="accent1">
                  <a:lumMod val="50000"/>
                </a:schemeClr>
              </a:solidFill>
              <a:latin typeface="HGSｺﾞｼｯｸM" panose="020B0600000000000000" pitchFamily="50" charset="-128"/>
              <a:ea typeface="HGSｺﾞｼｯｸM" panose="020B0600000000000000" pitchFamily="50" charset="-128"/>
              <a:sym typeface="Wingdings" panose="05000000000000000000" pitchFamily="2" charset="2"/>
            </a:endParaRPr>
          </a:p>
          <a:p>
            <a:pPr marL="0" indent="0">
              <a:buNone/>
            </a:pPr>
            <a:r>
              <a:rPr kumimoji="1" lang="en-US" altLang="ja-JP" dirty="0" smtClean="0">
                <a:sym typeface="Wingdings" panose="05000000000000000000" pitchFamily="2" charset="2"/>
              </a:rPr>
              <a:t> </a:t>
            </a:r>
            <a:r>
              <a:rPr kumimoji="1" lang="ja-JP" altLang="en-US" sz="2900" b="1" dirty="0">
                <a:solidFill>
                  <a:srgbClr val="C00000"/>
                </a:solidFill>
                <a:sym typeface="Wingdings" panose="05000000000000000000" pitchFamily="2" charset="2"/>
              </a:rPr>
              <a:t>吉村大</a:t>
            </a:r>
            <a:r>
              <a:rPr kumimoji="1" lang="ja-JP" altLang="en-US" b="1" dirty="0" smtClean="0">
                <a:solidFill>
                  <a:srgbClr val="C00000"/>
                </a:solidFill>
                <a:sym typeface="Wingdings" panose="05000000000000000000" pitchFamily="2" charset="2"/>
              </a:rPr>
              <a:t>阪市長、児相立地計画を撤回！</a:t>
            </a:r>
            <a:endParaRPr kumimoji="1" lang="en-US" altLang="ja-JP" b="1" dirty="0" smtClean="0">
              <a:solidFill>
                <a:srgbClr val="C00000"/>
              </a:solidFill>
              <a:sym typeface="Wingdings" panose="05000000000000000000" pitchFamily="2" charset="2"/>
            </a:endParaRPr>
          </a:p>
          <a:p>
            <a:pPr marL="0" indent="0">
              <a:buNone/>
            </a:pPr>
            <a:endParaRPr kumimoji="1" lang="en-US" altLang="ja-JP" dirty="0" smtClean="0"/>
          </a:p>
          <a:p>
            <a:endParaRPr kumimoji="1" lang="en-GB" dirty="0"/>
          </a:p>
        </p:txBody>
      </p:sp>
      <p:sp>
        <p:nvSpPr>
          <p:cNvPr id="5" name="スライド番号プレースホルダー 4"/>
          <p:cNvSpPr>
            <a:spLocks noGrp="1"/>
          </p:cNvSpPr>
          <p:nvPr>
            <p:ph type="sldNum" sz="quarter" idx="12"/>
          </p:nvPr>
        </p:nvSpPr>
        <p:spPr>
          <a:xfrm>
            <a:off x="6553200" y="6356350"/>
            <a:ext cx="2133600" cy="365125"/>
          </a:xfrm>
        </p:spPr>
        <p:txBody>
          <a:bodyPr/>
          <a:lstStyle/>
          <a:p>
            <a:r>
              <a:rPr lang="ja-JP" altLang="en-US" dirty="0" smtClean="0"/>
              <a:t>！</a:t>
            </a:r>
            <a:endParaRPr lang="en-US" dirty="0"/>
          </a:p>
        </p:txBody>
      </p:sp>
    </p:spTree>
    <p:extLst>
      <p:ext uri="{BB962C8B-B14F-4D97-AF65-F5344CB8AC3E}">
        <p14:creationId xmlns:p14="http://schemas.microsoft.com/office/powerpoint/2010/main" val="2721762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fade">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0" end="10"/>
                                            </p:txEl>
                                          </p:spTgt>
                                        </p:tgtEl>
                                        <p:attrNameLst>
                                          <p:attrName>style.visibility</p:attrName>
                                        </p:attrNameLst>
                                      </p:cBhvr>
                                      <p:to>
                                        <p:strVal val="visible"/>
                                      </p:to>
                                    </p:set>
                                    <p:animEffect transition="in" filter="fade">
                                      <p:cBhvr>
                                        <p:cTn id="6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rgbClr val="FFFF00"/>
                </a:solidFill>
              </a:rPr>
              <a:t>日本共産党と社会的養護</a:t>
            </a:r>
            <a:endParaRPr kumimoji="1" lang="en-GB" dirty="0">
              <a:solidFill>
                <a:srgbClr val="FFFF00"/>
              </a:solidFill>
            </a:endParaRPr>
          </a:p>
        </p:txBody>
      </p:sp>
      <p:sp>
        <p:nvSpPr>
          <p:cNvPr id="3" name="コンテンツ プレースホルダー 2"/>
          <p:cNvSpPr>
            <a:spLocks noGrp="1"/>
          </p:cNvSpPr>
          <p:nvPr>
            <p:ph idx="1"/>
          </p:nvPr>
        </p:nvSpPr>
        <p:spPr>
          <a:xfrm>
            <a:off x="4143632" y="1905000"/>
            <a:ext cx="4572000" cy="5257800"/>
          </a:xfrm>
        </p:spPr>
        <p:txBody>
          <a:bodyPr>
            <a:normAutofit fontScale="47500" lnSpcReduction="20000"/>
          </a:bodyPr>
          <a:lstStyle/>
          <a:p>
            <a:r>
              <a:rPr kumimoji="1" lang="ja-JP" altLang="en-US" dirty="0" smtClean="0">
                <a:latin typeface="HGSｺﾞｼｯｸM" panose="020B0600000000000000" pitchFamily="50" charset="-128"/>
                <a:ea typeface="HGSｺﾞｼｯｸM" panose="020B0600000000000000" pitchFamily="50" charset="-128"/>
              </a:rPr>
              <a:t>旧ソ連では、</a:t>
            </a:r>
            <a:r>
              <a:rPr kumimoji="1" lang="ja-JP" altLang="en-US" dirty="0">
                <a:latin typeface="HGSｺﾞｼｯｸM" panose="020B0600000000000000" pitchFamily="50" charset="-128"/>
                <a:ea typeface="HGSｺﾞｼｯｸM" panose="020B0600000000000000" pitchFamily="50" charset="-128"/>
              </a:rPr>
              <a:t>両親</a:t>
            </a:r>
            <a:r>
              <a:rPr kumimoji="1" lang="ja-JP" altLang="en-US" dirty="0" smtClean="0">
                <a:latin typeface="HGSｺﾞｼｯｸM" panose="020B0600000000000000" pitchFamily="50" charset="-128"/>
                <a:ea typeface="HGSｺﾞｼｯｸM" panose="020B0600000000000000" pitchFamily="50" charset="-128"/>
              </a:rPr>
              <a:t>は保守思想を持つので子どもも保守思想を持って育つから、早期に子どもを家族から取りあげて社会的養護に取り込み、集団的育児で共産主義的人間に鍛えなければならないとする、社会的養護推進論が強く存在した。</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日本は社会主義社会ではなく、社会的脈絡が全く異なるにもかかわらず、日本においてもこの流れを汲む学者がおり、集団主義的な育児の場としての社会的養護の推進を図り、児童養護施設を支持・強化する立場をとった。</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この社会的養護優先の思想系譜は、知らずのうちに共産党系の「人権派」弁護士にも受け継がれている。よって、</a:t>
            </a:r>
            <a:r>
              <a:rPr kumimoji="1" lang="ja-JP" altLang="en-US" b="1" dirty="0" smtClean="0">
                <a:solidFill>
                  <a:srgbClr val="C00000"/>
                </a:solidFill>
                <a:latin typeface="HGSｺﾞｼｯｸM" panose="020B0600000000000000" pitchFamily="50" charset="-128"/>
                <a:ea typeface="HGSｺﾞｼｯｸM" panose="020B0600000000000000" pitchFamily="50" charset="-128"/>
              </a:rPr>
              <a:t>児相被害をうけたとき、「人権派」弁護士は役に立たない。</a:t>
            </a:r>
            <a:endParaRPr kumimoji="1" lang="en-US" altLang="ja-JP" b="1" dirty="0" smtClean="0">
              <a:solidFill>
                <a:srgbClr val="C00000"/>
              </a:solidFill>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共産党議員も、児相権限強化を支持しており、</a:t>
            </a:r>
            <a:r>
              <a:rPr kumimoji="1" lang="ja-JP" altLang="en-US" dirty="0">
                <a:latin typeface="HGSｺﾞｼｯｸM" panose="020B0600000000000000" pitchFamily="50" charset="-128"/>
                <a:ea typeface="HGSｺﾞｼｯｸM" panose="020B0600000000000000" pitchFamily="50" charset="-128"/>
              </a:rPr>
              <a:t>もっと人員と予算を付ければ凶悪虐待事案がなくなると未だに</a:t>
            </a:r>
            <a:r>
              <a:rPr kumimoji="1" lang="ja-JP" altLang="en-US" dirty="0" smtClean="0">
                <a:latin typeface="HGSｺﾞｼｯｸM" panose="020B0600000000000000" pitchFamily="50" charset="-128"/>
                <a:ea typeface="HGSｺﾞｼｯｸM" panose="020B0600000000000000" pitchFamily="50" charset="-128"/>
              </a:rPr>
              <a:t>信じて、例えば、齋藤</a:t>
            </a:r>
            <a:r>
              <a:rPr kumimoji="1" lang="ja-JP" altLang="en-US" dirty="0">
                <a:latin typeface="HGSｺﾞｼｯｸM" panose="020B0600000000000000" pitchFamily="50" charset="-128"/>
                <a:ea typeface="HGSｺﾞｼｯｸM" panose="020B0600000000000000" pitchFamily="50" charset="-128"/>
              </a:rPr>
              <a:t>和子代議士は、この視点から、</a:t>
            </a:r>
            <a:r>
              <a:rPr kumimoji="1" lang="en-US" altLang="ja-JP" dirty="0">
                <a:latin typeface="HGSｺﾞｼｯｸM" panose="020B0600000000000000" pitchFamily="50" charset="-128"/>
                <a:ea typeface="HGSｺﾞｼｯｸM" panose="020B0600000000000000" pitchFamily="50" charset="-128"/>
              </a:rPr>
              <a:t>2016</a:t>
            </a:r>
            <a:r>
              <a:rPr kumimoji="1" lang="ja-JP" altLang="en-US" dirty="0">
                <a:latin typeface="HGSｺﾞｼｯｸM" panose="020B0600000000000000" pitchFamily="50" charset="-128"/>
                <a:ea typeface="HGSｺﾞｼｯｸM" panose="020B0600000000000000" pitchFamily="50" charset="-128"/>
              </a:rPr>
              <a:t>年２月、国会で「児童相談所の抜本的強化」を要求した。</a:t>
            </a:r>
            <a:endParaRPr kumimoji="1" lang="en-US" altLang="ja-JP" dirty="0">
              <a:latin typeface="HGSｺﾞｼｯｸM" panose="020B0600000000000000" pitchFamily="50" charset="-128"/>
              <a:ea typeface="HGSｺﾞｼｯｸM" panose="020B0600000000000000" pitchFamily="50" charset="-128"/>
            </a:endParaRPr>
          </a:p>
          <a:p>
            <a:pPr marL="0" indent="0">
              <a:buNone/>
            </a:pPr>
            <a:r>
              <a:rPr kumimoji="1" lang="en-US" altLang="ja-JP" dirty="0">
                <a:latin typeface="HGSｺﾞｼｯｸM" panose="020B0600000000000000" pitchFamily="50" charset="-128"/>
                <a:ea typeface="HGSｺﾞｼｯｸM" panose="020B0600000000000000" pitchFamily="50" charset="-128"/>
                <a:sym typeface="Wingdings" panose="05000000000000000000" pitchFamily="2" charset="2"/>
              </a:rPr>
              <a:t></a:t>
            </a:r>
            <a:r>
              <a:rPr kumimoji="1" lang="ja-JP" altLang="en-US" dirty="0">
                <a:latin typeface="HGSｺﾞｼｯｸM" panose="020B0600000000000000" pitchFamily="50" charset="-128"/>
                <a:ea typeface="HGSｺﾞｼｯｸM" panose="020B0600000000000000" pitchFamily="50" charset="-128"/>
              </a:rPr>
              <a:t>塩崎厚労</a:t>
            </a:r>
            <a:r>
              <a:rPr kumimoji="1" lang="ja-JP" altLang="en-US" dirty="0" smtClean="0">
                <a:latin typeface="HGSｺﾞｼｯｸM" panose="020B0600000000000000" pitchFamily="50" charset="-128"/>
                <a:ea typeface="HGSｺﾞｼｯｸM" panose="020B0600000000000000" pitchFamily="50" charset="-128"/>
              </a:rPr>
              <a:t>大臣の答弁</a:t>
            </a:r>
            <a:r>
              <a:rPr kumimoji="1" lang="ja-JP" altLang="en-US" dirty="0">
                <a:latin typeface="HGSｺﾞｼｯｸM" panose="020B0600000000000000" pitchFamily="50" charset="-128"/>
                <a:ea typeface="HGSｺﾞｼｯｸM" panose="020B0600000000000000" pitchFamily="50" charset="-128"/>
              </a:rPr>
              <a:t>「格段に強化したい</a:t>
            </a:r>
            <a:r>
              <a:rPr kumimoji="1" lang="ja-JP" altLang="en-US" dirty="0" smtClean="0">
                <a:latin typeface="HGSｺﾞｼｯｸM" panose="020B0600000000000000" pitchFamily="50" charset="-128"/>
                <a:ea typeface="HGSｺﾞｼｯｸM" panose="020B0600000000000000" pitchFamily="50" charset="-128"/>
              </a:rPr>
              <a:t>」！</a:t>
            </a:r>
            <a:r>
              <a:rPr kumimoji="1" lang="ja-JP" altLang="en-US" dirty="0" err="1" smtClean="0">
                <a:latin typeface="HGSｺﾞｼｯｸM" panose="020B0600000000000000" pitchFamily="50" charset="-128"/>
                <a:ea typeface="HGSｺﾞｼｯｸM" panose="020B0600000000000000" pitchFamily="50" charset="-128"/>
              </a:rPr>
              <a:t>！。</a:t>
            </a:r>
            <a:r>
              <a:rPr kumimoji="1" lang="ja-JP" altLang="en-US" dirty="0" smtClean="0">
                <a:latin typeface="HGSｺﾞｼｯｸM" panose="020B0600000000000000" pitchFamily="50" charset="-128"/>
                <a:ea typeface="HGSｺﾞｼｯｸM" panose="020B0600000000000000" pitchFamily="50" charset="-128"/>
              </a:rPr>
              <a:t>麗しい</a:t>
            </a:r>
            <a:r>
              <a:rPr kumimoji="1" lang="ja-JP" altLang="en-US" b="1" dirty="0" smtClean="0">
                <a:latin typeface="HGSｺﾞｼｯｸM" panose="020B0600000000000000" pitchFamily="50" charset="-128"/>
                <a:ea typeface="HGSｺﾞｼｯｸM" panose="020B0600000000000000" pitchFamily="50" charset="-128"/>
              </a:rPr>
              <a:t>自共</a:t>
            </a:r>
            <a:r>
              <a:rPr kumimoji="1" lang="ja-JP" altLang="en-US" b="1" dirty="0">
                <a:latin typeface="HGSｺﾞｼｯｸM" panose="020B0600000000000000" pitchFamily="50" charset="-128"/>
                <a:ea typeface="HGSｺﾞｼｯｸM" panose="020B0600000000000000" pitchFamily="50" charset="-128"/>
              </a:rPr>
              <a:t>連合</a:t>
            </a:r>
            <a:r>
              <a:rPr kumimoji="1" lang="ja-JP" altLang="en-US" dirty="0" smtClean="0">
                <a:latin typeface="HGSｺﾞｼｯｸM" panose="020B0600000000000000" pitchFamily="50" charset="-128"/>
                <a:ea typeface="HGSｺﾞｼｯｸM" panose="020B0600000000000000" pitchFamily="50" charset="-128"/>
              </a:rPr>
              <a:t>を恥じない</a:t>
            </a:r>
            <a:r>
              <a:rPr kumimoji="1" lang="ja-JP" altLang="en-US" b="1" dirty="0">
                <a:solidFill>
                  <a:srgbClr val="C00000"/>
                </a:solidFill>
                <a:latin typeface="HGSｺﾞｼｯｸM" panose="020B0600000000000000" pitchFamily="50" charset="-128"/>
                <a:ea typeface="HGSｺﾞｼｯｸM" panose="020B0600000000000000" pitchFamily="50" charset="-128"/>
              </a:rPr>
              <a:t>齋藤代議士。次の選挙で落選</a:t>
            </a:r>
            <a:r>
              <a:rPr kumimoji="1" lang="ja-JP" altLang="en-US" dirty="0" smtClean="0">
                <a:latin typeface="HGSｺﾞｼｯｸM" panose="020B0600000000000000" pitchFamily="50" charset="-128"/>
                <a:ea typeface="HGSｺﾞｼｯｸM" panose="020B0600000000000000" pitchFamily="50" charset="-128"/>
              </a:rPr>
              <a:t>させましょう</a:t>
            </a:r>
            <a:r>
              <a:rPr kumimoji="1" lang="en-US" altLang="ja-JP" dirty="0">
                <a:latin typeface="HGSｺﾞｼｯｸM" panose="020B0600000000000000" pitchFamily="50" charset="-128"/>
                <a:ea typeface="HGSｺﾞｼｯｸM" panose="020B0600000000000000" pitchFamily="50" charset="-128"/>
              </a:rPr>
              <a:t>!</a:t>
            </a:r>
          </a:p>
          <a:p>
            <a:endParaRPr kumimoji="1" lang="en-GB" dirty="0"/>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29</a:t>
            </a:fld>
            <a:endParaRPr 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1"/>
            <a:ext cx="3740563" cy="3886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テキスト ボックス 5"/>
          <p:cNvSpPr txBox="1"/>
          <p:nvPr/>
        </p:nvSpPr>
        <p:spPr>
          <a:xfrm>
            <a:off x="457200" y="4977715"/>
            <a:ext cx="3392567" cy="923330"/>
          </a:xfrm>
          <a:prstGeom prst="rect">
            <a:avLst/>
          </a:prstGeom>
          <a:noFill/>
        </p:spPr>
        <p:txBody>
          <a:bodyPr wrap="square" rtlCol="0">
            <a:spAutoFit/>
          </a:bodyPr>
          <a:lstStyle/>
          <a:p>
            <a:r>
              <a:rPr kumimoji="1" lang="ja-JP" altLang="en-US" dirty="0" smtClean="0"/>
              <a:t>↑　</a:t>
            </a:r>
            <a:r>
              <a:rPr kumimoji="1" lang="en-US" altLang="ja-JP" b="1" dirty="0" smtClean="0"/>
              <a:t>2016</a:t>
            </a:r>
            <a:r>
              <a:rPr kumimoji="1" lang="ja-JP" altLang="en-US" b="1" dirty="0" smtClean="0"/>
              <a:t>年</a:t>
            </a:r>
            <a:r>
              <a:rPr kumimoji="1" lang="en-US" altLang="ja-JP" b="1" dirty="0" smtClean="0"/>
              <a:t>2</a:t>
            </a:r>
            <a:r>
              <a:rPr kumimoji="1" lang="ja-JP" altLang="en-US" b="1" dirty="0" smtClean="0"/>
              <a:t>月</a:t>
            </a:r>
            <a:r>
              <a:rPr kumimoji="1" lang="en-US" altLang="ja-JP" b="1" dirty="0" smtClean="0"/>
              <a:t>25</a:t>
            </a:r>
            <a:r>
              <a:rPr kumimoji="1" lang="ja-JP" altLang="en-US" b="1" dirty="0" smtClean="0"/>
              <a:t>日</a:t>
            </a:r>
            <a:endParaRPr kumimoji="1" lang="en-US" altLang="ja-JP" b="1" dirty="0" smtClean="0"/>
          </a:p>
          <a:p>
            <a:r>
              <a:rPr kumimoji="1" lang="ja-JP" altLang="en-US" b="1" dirty="0" smtClean="0"/>
              <a:t>「児童相談所の抜本的強化」を国会で要求した齋藤和子代議士</a:t>
            </a:r>
            <a:endParaRPr kumimoji="1" lang="en-GB" b="1" dirty="0"/>
          </a:p>
        </p:txBody>
      </p:sp>
    </p:spTree>
    <p:extLst>
      <p:ext uri="{BB962C8B-B14F-4D97-AF65-F5344CB8AC3E}">
        <p14:creationId xmlns:p14="http://schemas.microsoft.com/office/powerpoint/2010/main" val="2677271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26"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8938" y="142359"/>
            <a:ext cx="8229600" cy="1143000"/>
          </a:xfrm>
        </p:spPr>
        <p:txBody>
          <a:bodyPr>
            <a:normAutofit/>
          </a:bodyPr>
          <a:lstStyle/>
          <a:p>
            <a:pPr algn="l"/>
            <a:r>
              <a:rPr kumimoji="1" lang="ja-JP" altLang="en-US" sz="3200" dirty="0">
                <a:solidFill>
                  <a:srgbClr val="FFFF00"/>
                </a:solidFill>
              </a:rPr>
              <a:t>小林美智子日本子ども虐待防止</a:t>
            </a:r>
            <a:r>
              <a:rPr kumimoji="1" lang="ja-JP" altLang="en-US" sz="3200" dirty="0" smtClean="0">
                <a:solidFill>
                  <a:srgbClr val="FFFF00"/>
                </a:solidFill>
              </a:rPr>
              <a:t>学会理事長</a:t>
            </a:r>
            <a:r>
              <a:rPr kumimoji="1" lang="en-US" altLang="ja-JP" sz="3200" dirty="0" smtClean="0">
                <a:solidFill>
                  <a:srgbClr val="FFFF00"/>
                </a:solidFill>
              </a:rPr>
              <a:t/>
            </a:r>
            <a:br>
              <a:rPr kumimoji="1" lang="en-US" altLang="ja-JP" sz="3200" dirty="0" smtClean="0">
                <a:solidFill>
                  <a:srgbClr val="FFFF00"/>
                </a:solidFill>
              </a:rPr>
            </a:br>
            <a:r>
              <a:rPr kumimoji="1" lang="ja-JP" altLang="en-US" sz="3200" dirty="0" smtClean="0">
                <a:solidFill>
                  <a:srgbClr val="FFFF00"/>
                </a:solidFill>
              </a:rPr>
              <a:t>講演＠子ども</a:t>
            </a:r>
            <a:r>
              <a:rPr kumimoji="1" lang="ja-JP" altLang="en-US" sz="3200" dirty="0">
                <a:solidFill>
                  <a:srgbClr val="FFFF00"/>
                </a:solidFill>
              </a:rPr>
              <a:t>虐待防止世界会議 </a:t>
            </a:r>
            <a:r>
              <a:rPr kumimoji="1" lang="ja-JP" altLang="en-US" sz="3200" dirty="0" smtClean="0">
                <a:solidFill>
                  <a:srgbClr val="FFFF00"/>
                </a:solidFill>
              </a:rPr>
              <a:t>（</a:t>
            </a:r>
            <a:r>
              <a:rPr kumimoji="1" lang="en-US" altLang="ja-JP" sz="3200" dirty="0" smtClean="0">
                <a:solidFill>
                  <a:srgbClr val="FFFF00"/>
                </a:solidFill>
              </a:rPr>
              <a:t>2014</a:t>
            </a:r>
            <a:r>
              <a:rPr kumimoji="1" lang="ja-JP" altLang="en-US" sz="3200" dirty="0" smtClean="0">
                <a:solidFill>
                  <a:srgbClr val="FFFF00"/>
                </a:solidFill>
              </a:rPr>
              <a:t>）</a:t>
            </a:r>
            <a:endParaRPr kumimoji="1" lang="en-GB" sz="3200" dirty="0">
              <a:solidFill>
                <a:srgbClr val="FFFF00"/>
              </a:solidFill>
            </a:endParaRPr>
          </a:p>
        </p:txBody>
      </p:sp>
      <p:sp>
        <p:nvSpPr>
          <p:cNvPr id="3" name="コンテンツ プレースホルダー 2"/>
          <p:cNvSpPr>
            <a:spLocks noGrp="1"/>
          </p:cNvSpPr>
          <p:nvPr>
            <p:ph idx="1"/>
          </p:nvPr>
        </p:nvSpPr>
        <p:spPr>
          <a:xfrm>
            <a:off x="3429000" y="1981200"/>
            <a:ext cx="5257800" cy="4495800"/>
          </a:xfrm>
        </p:spPr>
        <p:txBody>
          <a:bodyPr>
            <a:normAutofit fontScale="92500" lnSpcReduction="10000"/>
          </a:bodyPr>
          <a:lstStyle/>
          <a:p>
            <a:pPr marL="0" indent="0">
              <a:buNone/>
            </a:pPr>
            <a:r>
              <a:rPr kumimoji="1" lang="ja-JP" altLang="en-US" dirty="0"/>
              <a:t>「</a:t>
            </a:r>
            <a:r>
              <a:rPr kumimoji="1" lang="ja-JP" altLang="en-US" sz="3000" dirty="0">
                <a:latin typeface="HGPｺﾞｼｯｸM" panose="020B0600000000000000" pitchFamily="50" charset="-128"/>
                <a:ea typeface="HGPｺﾞｼｯｸM" panose="020B0600000000000000" pitchFamily="50" charset="-128"/>
              </a:rPr>
              <a:t>わが国の社会的養護の特徴は、第二次世界大戦の後の戦争孤児を保護するためにできた施設が多く、そのほとんどが民営で、数十人以上が一緒に生活するという場でした。戦争孤児たちが自立し、戦後の貧困期の子どもたちが自立し</a:t>
            </a:r>
            <a:r>
              <a:rPr kumimoji="1" lang="ja-JP" altLang="en-US" sz="3000" dirty="0" smtClean="0">
                <a:latin typeface="HGPｺﾞｼｯｸM" panose="020B0600000000000000" pitchFamily="50" charset="-128"/>
                <a:ea typeface="HGPｺﾞｼｯｸM" panose="020B0600000000000000" pitchFamily="50" charset="-128"/>
              </a:rPr>
              <a:t>、</a:t>
            </a:r>
            <a:r>
              <a:rPr kumimoji="1" lang="ja-JP" altLang="en-US" sz="3000" dirty="0" smtClean="0"/>
              <a:t>高度経済成長で入所する子どもが減ったために施設閉鎖が検討され始めた時期に、虐待問題が大きくなりました。</a:t>
            </a:r>
            <a:r>
              <a:rPr kumimoji="1" lang="ja-JP" altLang="en-US" dirty="0" smtClean="0"/>
              <a:t>」</a:t>
            </a:r>
            <a:endParaRPr kumimoji="1" lang="en-GB" dirty="0"/>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3</a:t>
            </a:fld>
            <a:endParaRPr lang="en-US" dirty="0"/>
          </a:p>
        </p:txBody>
      </p:sp>
      <p:pic>
        <p:nvPicPr>
          <p:cNvPr id="5" name="図 4"/>
          <p:cNvPicPr>
            <a:picLocks noChangeAspect="1"/>
          </p:cNvPicPr>
          <p:nvPr/>
        </p:nvPicPr>
        <p:blipFill rotWithShape="1">
          <a:blip r:embed="rId3"/>
          <a:srcRect l="13864" r="32600"/>
          <a:stretch/>
        </p:blipFill>
        <p:spPr>
          <a:xfrm>
            <a:off x="310660" y="4608907"/>
            <a:ext cx="28956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image.news.livedoor.com/newsimage/4/5/45fcc_1402_731fc95f_a35517cb.jpg"/>
          <p:cNvPicPr>
            <a:picLocks noChangeAspect="1" noChangeArrowheads="1"/>
          </p:cNvPicPr>
          <p:nvPr/>
        </p:nvPicPr>
        <p:blipFill rotWithShape="1">
          <a:blip r:embed="rId4">
            <a:extLst>
              <a:ext uri="{28A0092B-C50C-407E-A947-70E740481C1C}">
                <a14:useLocalDpi xmlns:a14="http://schemas.microsoft.com/office/drawing/2010/main" val="0"/>
              </a:ext>
            </a:extLst>
          </a:blip>
          <a:srcRect t="2102" b="12691"/>
          <a:stretch/>
        </p:blipFill>
        <p:spPr bwMode="auto">
          <a:xfrm>
            <a:off x="-152400" y="0"/>
            <a:ext cx="7010400" cy="60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45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50000" y="50000"/>
                                    </p:animScale>
                                  </p:childTnLst>
                                </p:cTn>
                              </p:par>
                              <p:par>
                                <p:cTn id="7" presetID="35" presetClass="path" presetSubtype="0" accel="50000" decel="50000" fill="hold" nodeType="withEffect">
                                  <p:stCondLst>
                                    <p:cond delay="0"/>
                                  </p:stCondLst>
                                  <p:childTnLst>
                                    <p:animMotion origin="layout" path="M 3.33333E-6 3.33333E-6 L -0.17431 0.00277 " pathEditMode="relative" rAng="0" ptsTypes="AA">
                                      <p:cBhvr>
                                        <p:cTn id="8" dur="2000" fill="hold"/>
                                        <p:tgtEl>
                                          <p:spTgt spid="1026"/>
                                        </p:tgtEl>
                                        <p:attrNameLst>
                                          <p:attrName>ppt_x</p:attrName>
                                          <p:attrName>ppt_y</p:attrName>
                                        </p:attrNameLst>
                                      </p:cBhvr>
                                      <p:rCtr x="-8715" y="139"/>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10500"/>
                                        <p:tgtEl>
                                          <p:spTgt spid="3">
                                            <p:txEl>
                                              <p:pRg st="0" end="0"/>
                                            </p:txEl>
                                          </p:spTgt>
                                        </p:tgtEl>
                                      </p:cBhvr>
                                    </p:animEffect>
                                  </p:childTnLst>
                                </p:cTn>
                              </p:par>
                              <p:par>
                                <p:cTn id="14" presetID="10" presetClass="entr" presetSubtype="0" fill="hold" nodeType="withEffect">
                                  <p:stCondLst>
                                    <p:cond delay="5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33400" y="224309"/>
            <a:ext cx="6763004" cy="954107"/>
          </a:xfrm>
          <a:prstGeom prst="rect">
            <a:avLst/>
          </a:prstGeom>
          <a:noFill/>
        </p:spPr>
        <p:txBody>
          <a:bodyPr wrap="square" rtlCol="0">
            <a:spAutoFit/>
          </a:bodyPr>
          <a:lstStyle/>
          <a:p>
            <a:pPr lvl="0"/>
            <a:r>
              <a:rPr kumimoji="1" lang="ja-JP" altLang="en-US" sz="2800" b="1" dirty="0">
                <a:solidFill>
                  <a:srgbClr val="FFC000"/>
                </a:solidFill>
                <a:effectLst>
                  <a:outerShdw blurRad="38100" dist="38100" dir="2700000" algn="tl">
                    <a:srgbClr val="000000">
                      <a:alpha val="43137"/>
                    </a:srgbClr>
                  </a:outerShdw>
                </a:effectLst>
                <a:latin typeface="HGP創英ﾌﾟﾚｾﾞﾝｽEB" panose="02020800000000000000" pitchFamily="18" charset="-128"/>
                <a:ea typeface="HGP創英ﾌﾟﾚｾﾞﾝｽEB" panose="02020800000000000000" pitchFamily="18" charset="-128"/>
                <a:cs typeface="+mj-cs"/>
              </a:rPr>
              <a:t>まとめ：</a:t>
            </a:r>
            <a:r>
              <a:rPr kumimoji="1" lang="ja-JP" alt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厚労省</a:t>
            </a:r>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の「児童虐待」政策は、</a:t>
            </a:r>
            <a:endParaRPr kumimoji="1" lang="en-US" altLang="ja-JP"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pPr lvl="0"/>
            <a:r>
              <a:rPr kumimoji="1" lang="ja-JP" alt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何</a:t>
            </a:r>
            <a:r>
              <a:rPr kumimoji="1" lang="ja-JP" altLang="en-US"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のため、誰のために行われているのか</a:t>
            </a:r>
            <a:r>
              <a:rPr kumimoji="1" lang="en-US" altLang="ja-JP" sz="28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a:t>
            </a:r>
            <a:endParaRPr kumimoji="1" lang="en-US" sz="28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38" name="Rectangle 37"/>
          <p:cNvSpPr/>
          <p:nvPr/>
        </p:nvSpPr>
        <p:spPr>
          <a:xfrm>
            <a:off x="2367280" y="2844335"/>
            <a:ext cx="5562600" cy="1066192"/>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39" name="Rectangle 38"/>
          <p:cNvSpPr/>
          <p:nvPr/>
        </p:nvSpPr>
        <p:spPr>
          <a:xfrm>
            <a:off x="1236697" y="2874414"/>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2</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0" name="Rectangle 39"/>
          <p:cNvSpPr/>
          <p:nvPr/>
        </p:nvSpPr>
        <p:spPr>
          <a:xfrm>
            <a:off x="2346960" y="4095833"/>
            <a:ext cx="5562600" cy="1034630"/>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41" name="Rectangle 40"/>
          <p:cNvSpPr/>
          <p:nvPr/>
        </p:nvSpPr>
        <p:spPr>
          <a:xfrm>
            <a:off x="1236697" y="4078273"/>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3</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2" name="Rectangle 41"/>
          <p:cNvSpPr/>
          <p:nvPr/>
        </p:nvSpPr>
        <p:spPr>
          <a:xfrm>
            <a:off x="2346960" y="5350433"/>
            <a:ext cx="5562600" cy="1228101"/>
          </a:xfrm>
          <a:prstGeom prst="rect">
            <a:avLst/>
          </a:prstGeom>
          <a:solidFill>
            <a:srgbClr val="996633"/>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43" name="Rectangle 42"/>
          <p:cNvSpPr/>
          <p:nvPr/>
        </p:nvSpPr>
        <p:spPr>
          <a:xfrm>
            <a:off x="1219200" y="5360413"/>
            <a:ext cx="992946" cy="995937"/>
          </a:xfrm>
          <a:prstGeom prst="rect">
            <a:avLst/>
          </a:prstGeom>
          <a:solidFill>
            <a:srgbClr val="996633"/>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rPr>
              <a:t>すなわち</a:t>
            </a:r>
            <a:endParaRPr kumimoji="0" lang="en-US" sz="24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20" name="Rectangle 19"/>
          <p:cNvSpPr/>
          <p:nvPr/>
        </p:nvSpPr>
        <p:spPr>
          <a:xfrm>
            <a:off x="2346960" y="1596738"/>
            <a:ext cx="5562600" cy="1051024"/>
          </a:xfrm>
          <a:prstGeom prst="rect">
            <a:avLst/>
          </a:prstGeom>
          <a:solidFill>
            <a:sysClr val="window" lastClr="FFFFFF">
              <a:lumMod val="85000"/>
            </a:sysClr>
          </a:solidFill>
          <a:ln w="254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23" name="TextBox 22"/>
          <p:cNvSpPr txBox="1"/>
          <p:nvPr/>
        </p:nvSpPr>
        <p:spPr>
          <a:xfrm>
            <a:off x="2480597" y="1652026"/>
            <a:ext cx="5407468" cy="1015663"/>
          </a:xfrm>
          <a:prstGeom prst="rect">
            <a:avLst/>
          </a:prstGeom>
          <a:noFill/>
        </p:spPr>
        <p:txBody>
          <a:bodyPr wrap="square" rtlCol="0">
            <a:spAutoFit/>
          </a:bodyPr>
          <a:lstStyle/>
          <a:p>
            <a:r>
              <a:rPr lang="ja-JP" altLang="en-US" sz="2000" dirty="0" smtClean="0">
                <a:latin typeface="Arial" pitchFamily="34" charset="0"/>
                <a:cs typeface="Arial" pitchFamily="34" charset="0"/>
              </a:rPr>
              <a:t>戦争孤児がいなくなり、閉鎖・法人倒産の危機にさらされた児童養護施設の定員を、「人工孤児」の生産によ</a:t>
            </a:r>
            <a:r>
              <a:rPr lang="ja-JP" altLang="en-US" sz="2000" dirty="0">
                <a:latin typeface="Arial" pitchFamily="34" charset="0"/>
                <a:cs typeface="Arial" pitchFamily="34" charset="0"/>
              </a:rPr>
              <a:t>って</a:t>
            </a:r>
            <a:r>
              <a:rPr lang="ja-JP" altLang="en-US" sz="2000" dirty="0" smtClean="0">
                <a:latin typeface="Arial" pitchFamily="34" charset="0"/>
                <a:cs typeface="Arial" pitchFamily="34" charset="0"/>
              </a:rPr>
              <a:t>埋めるためである。</a:t>
            </a:r>
            <a:endParaRPr lang="en-US" sz="2000" dirty="0" smtClean="0">
              <a:latin typeface="Arial" pitchFamily="34" charset="0"/>
              <a:cs typeface="Arial" pitchFamily="34" charset="0"/>
            </a:endParaRPr>
          </a:p>
        </p:txBody>
      </p:sp>
      <p:sp>
        <p:nvSpPr>
          <p:cNvPr id="32" name="Rectangle 31"/>
          <p:cNvSpPr/>
          <p:nvPr/>
        </p:nvSpPr>
        <p:spPr>
          <a:xfrm>
            <a:off x="1219200" y="1660177"/>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1</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33" name="TextBox 32"/>
          <p:cNvSpPr txBox="1"/>
          <p:nvPr/>
        </p:nvSpPr>
        <p:spPr>
          <a:xfrm>
            <a:off x="2434686" y="2855010"/>
            <a:ext cx="5226116" cy="1015663"/>
          </a:xfrm>
          <a:prstGeom prst="rect">
            <a:avLst/>
          </a:prstGeom>
          <a:noFill/>
        </p:spPr>
        <p:txBody>
          <a:bodyPr wrap="square" rtlCol="0">
            <a:spAutoFit/>
          </a:bodyPr>
          <a:lstStyle/>
          <a:p>
            <a:r>
              <a:rPr lang="ja-JP" altLang="en-US" sz="2000" dirty="0" smtClean="0">
                <a:latin typeface="Arial" pitchFamily="34" charset="0"/>
                <a:cs typeface="Arial" pitchFamily="34" charset="0"/>
              </a:rPr>
              <a:t>福祉リストラの潮流に抗って、利権の美味い汁を吸う「福祉」諸団体・行政機関を生き延びさせ、公務員の天下り先を確保するためである。</a:t>
            </a:r>
            <a:endParaRPr lang="en-US" sz="2000" dirty="0">
              <a:latin typeface="Arial" pitchFamily="34" charset="0"/>
              <a:cs typeface="Arial" pitchFamily="34" charset="0"/>
            </a:endParaRPr>
          </a:p>
        </p:txBody>
      </p:sp>
      <p:sp>
        <p:nvSpPr>
          <p:cNvPr id="35" name="TextBox 34"/>
          <p:cNvSpPr txBox="1"/>
          <p:nvPr/>
        </p:nvSpPr>
        <p:spPr>
          <a:xfrm>
            <a:off x="2522413" y="5403209"/>
            <a:ext cx="5407467" cy="1015663"/>
          </a:xfrm>
          <a:prstGeom prst="rect">
            <a:avLst/>
          </a:prstGeom>
          <a:noFill/>
        </p:spPr>
        <p:txBody>
          <a:bodyPr wrap="square" rtlCol="0">
            <a:spAutoFit/>
          </a:bodyPr>
          <a:lstStyle/>
          <a:p>
            <a:r>
              <a:rPr lang="ja-JP" altLang="en-US" sz="2000" dirty="0">
                <a:solidFill>
                  <a:srgbClr val="FFFF00"/>
                </a:solidFill>
                <a:latin typeface="Arial" pitchFamily="34" charset="0"/>
                <a:cs typeface="Arial" pitchFamily="34" charset="0"/>
              </a:rPr>
              <a:t>厚労省</a:t>
            </a:r>
            <a:r>
              <a:rPr lang="ja-JP" altLang="en-US" sz="2000" dirty="0" smtClean="0">
                <a:solidFill>
                  <a:srgbClr val="FFFF00"/>
                </a:solidFill>
                <a:latin typeface="Arial" pitchFamily="34" charset="0"/>
                <a:cs typeface="Arial" pitchFamily="34" charset="0"/>
              </a:rPr>
              <a:t>の児童虐待政策は、児虐利権確保・</a:t>
            </a:r>
            <a:r>
              <a:rPr lang="ja-JP" altLang="en-US" sz="2000" dirty="0">
                <a:solidFill>
                  <a:srgbClr val="FFFF00"/>
                </a:solidFill>
                <a:latin typeface="Arial" pitchFamily="34" charset="0"/>
                <a:cs typeface="Arial" pitchFamily="34" charset="0"/>
              </a:rPr>
              <a:t>拡大</a:t>
            </a:r>
            <a:r>
              <a:rPr lang="ja-JP" altLang="en-US" sz="2000" dirty="0" smtClean="0">
                <a:solidFill>
                  <a:srgbClr val="FFFF00"/>
                </a:solidFill>
                <a:latin typeface="Arial" pitchFamily="34" charset="0"/>
                <a:cs typeface="Arial" pitchFamily="34" charset="0"/>
              </a:rPr>
              <a:t>のため、国際条約に違反してなされている</a:t>
            </a:r>
            <a:r>
              <a:rPr lang="ja-JP" alt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国家的児童誘拐</a:t>
            </a:r>
            <a:r>
              <a:rPr lang="ja-JP" altLang="en-US" sz="2000" dirty="0" smtClean="0">
                <a:solidFill>
                  <a:srgbClr val="FFFF00"/>
                </a:solidFill>
                <a:latin typeface="Arial" pitchFamily="34" charset="0"/>
                <a:cs typeface="Arial" pitchFamily="34" charset="0"/>
              </a:rPr>
              <a:t>にほかならず、何らの正統性もない。</a:t>
            </a:r>
            <a:endParaRPr lang="en-US" sz="2000" dirty="0">
              <a:solidFill>
                <a:srgbClr val="FFFF00"/>
              </a:solidFill>
              <a:latin typeface="Arial" pitchFamily="34" charset="0"/>
              <a:cs typeface="Arial" pitchFamily="34" charset="0"/>
            </a:endParaRPr>
          </a:p>
        </p:txBody>
      </p:sp>
      <p:sp>
        <p:nvSpPr>
          <p:cNvPr id="46" name="TextBox 45"/>
          <p:cNvSpPr txBox="1"/>
          <p:nvPr/>
        </p:nvSpPr>
        <p:spPr>
          <a:xfrm>
            <a:off x="2434686" y="4103077"/>
            <a:ext cx="5387147" cy="1015663"/>
          </a:xfrm>
          <a:prstGeom prst="rect">
            <a:avLst/>
          </a:prstGeom>
          <a:noFill/>
        </p:spPr>
        <p:txBody>
          <a:bodyPr wrap="square" rtlCol="0">
            <a:spAutoFit/>
          </a:bodyPr>
          <a:lstStyle/>
          <a:p>
            <a:r>
              <a:rPr lang="ja-JP" altLang="en-US" sz="2000" dirty="0" smtClean="0">
                <a:latin typeface="Arial" pitchFamily="34" charset="0"/>
                <a:cs typeface="Arial" pitchFamily="34" charset="0"/>
              </a:rPr>
              <a:t>児相が「保護単価」</a:t>
            </a:r>
            <a:r>
              <a:rPr lang="en-US" altLang="ja-JP" sz="2000" dirty="0" smtClean="0">
                <a:latin typeface="Arial" pitchFamily="34" charset="0"/>
                <a:cs typeface="Arial" pitchFamily="34" charset="0"/>
              </a:rPr>
              <a:t>×</a:t>
            </a:r>
            <a:r>
              <a:rPr lang="ja-JP" altLang="en-US" sz="2000" dirty="0" smtClean="0">
                <a:latin typeface="Arial" pitchFamily="34" charset="0"/>
                <a:cs typeface="Arial" pitchFamily="34" charset="0"/>
              </a:rPr>
              <a:t>保護見込数で得た予算を消化し、また児童養護施設が「措置費」を受取り、子供をコマに血税からカネを吸いと</a:t>
            </a:r>
            <a:r>
              <a:rPr lang="ja-JP" altLang="en-US" sz="2000" dirty="0">
                <a:latin typeface="Arial" pitchFamily="34" charset="0"/>
                <a:cs typeface="Arial" pitchFamily="34" charset="0"/>
              </a:rPr>
              <a:t>る</a:t>
            </a:r>
            <a:r>
              <a:rPr lang="ja-JP" altLang="en-US" sz="2000" dirty="0" smtClean="0">
                <a:latin typeface="Arial" pitchFamily="34" charset="0"/>
                <a:cs typeface="Arial" pitchFamily="34" charset="0"/>
              </a:rPr>
              <a:t>ためである。</a:t>
            </a:r>
            <a:endParaRPr lang="en-US" sz="2000" dirty="0" smtClean="0">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30</a:t>
            </a:fld>
            <a:endParaRPr lang="en-US"/>
          </a:p>
        </p:txBody>
      </p:sp>
    </p:spTree>
    <p:extLst>
      <p:ext uri="{BB962C8B-B14F-4D97-AF65-F5344CB8AC3E}">
        <p14:creationId xmlns:p14="http://schemas.microsoft.com/office/powerpoint/2010/main" val="3185541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out)">
                                      <p:cBhvr>
                                        <p:cTn id="13" dur="75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ox(out)">
                                      <p:cBhvr>
                                        <p:cTn id="24" dur="75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4" presetClass="entr" presetSubtype="3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75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out)">
                                      <p:cBhvr>
                                        <p:cTn id="46"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20" grpId="0" animBg="1"/>
      <p:bldP spid="23" grpId="0"/>
      <p:bldP spid="32" grpId="0" animBg="1"/>
      <p:bldP spid="33" grpId="0"/>
      <p:bldP spid="35"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2514600" y="2362200"/>
            <a:ext cx="5562600" cy="358051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bg1">
                <a:lumMod val="50000"/>
              </a:schemeClr>
            </a:solidFill>
            <a:prstDash val="solid"/>
          </a:ln>
          <a:effectLst/>
        </p:spPr>
        <p:txBody>
          <a:bodyPr rtlCol="0" anchor="ctr"/>
          <a:lstStyle/>
          <a:p>
            <a:pPr algn="ctr">
              <a:defRPr/>
            </a:pPr>
            <a:r>
              <a:rPr lang="en-US" kern="0" dirty="0" smtClean="0">
                <a:solidFill>
                  <a:sysClr val="window" lastClr="FFFFFF"/>
                </a:solidFill>
                <a:latin typeface="Arial" pitchFamily="34" charset="0"/>
                <a:cs typeface="Arial" pitchFamily="34" charset="0"/>
              </a:rPr>
              <a:t> </a:t>
            </a:r>
            <a:endParaRPr lang="en-US" kern="0" dirty="0">
              <a:solidFill>
                <a:sysClr val="window" lastClr="FFFFFF"/>
              </a:solidFill>
              <a:latin typeface="Arial" pitchFamily="34" charset="0"/>
              <a:cs typeface="Arial" pitchFamily="34" charset="0"/>
            </a:endParaRPr>
          </a:p>
        </p:txBody>
      </p:sp>
      <p:sp>
        <p:nvSpPr>
          <p:cNvPr id="23" name="TextBox 22"/>
          <p:cNvSpPr txBox="1"/>
          <p:nvPr/>
        </p:nvSpPr>
        <p:spPr>
          <a:xfrm>
            <a:off x="3886200" y="3429000"/>
            <a:ext cx="3733800" cy="2215991"/>
          </a:xfrm>
          <a:prstGeom prst="rect">
            <a:avLst/>
          </a:prstGeom>
          <a:noFill/>
        </p:spPr>
        <p:txBody>
          <a:bodyPr wrap="square" rtlCol="0">
            <a:spAutoFit/>
          </a:bodyPr>
          <a:lstStyle/>
          <a:p>
            <a:endParaRPr lang="en-US" sz="2300" b="1" dirty="0" smtClean="0">
              <a:solidFill>
                <a:srgbClr val="262626"/>
              </a:solidFill>
              <a:latin typeface="Arial" pitchFamily="34" charset="0"/>
              <a:cs typeface="Arial" pitchFamily="34" charset="0"/>
            </a:endParaRPr>
          </a:p>
          <a:p>
            <a:r>
              <a:rPr lang="ja-JP" altLang="en-US" sz="2300" b="1" dirty="0" smtClean="0">
                <a:solidFill>
                  <a:srgbClr val="262626"/>
                </a:solidFill>
                <a:latin typeface="Arial" pitchFamily="34" charset="0"/>
                <a:cs typeface="Arial" pitchFamily="34" charset="0"/>
              </a:rPr>
              <a:t>国際的評価に耐えられない、厚労省と児相による著しい人権蹂躙。国際条約に違反する国内法・国内行政は、全て違法。</a:t>
            </a:r>
            <a:endParaRPr lang="en-US" sz="2300" b="1" dirty="0" smtClean="0">
              <a:solidFill>
                <a:srgbClr val="262626"/>
              </a:solidFill>
              <a:latin typeface="Arial" pitchFamily="34" charset="0"/>
              <a:cs typeface="Arial" pitchFamily="34" charset="0"/>
            </a:endParaRPr>
          </a:p>
        </p:txBody>
      </p:sp>
      <p:sp>
        <p:nvSpPr>
          <p:cNvPr id="32" name="Rectangle 31"/>
          <p:cNvSpPr/>
          <p:nvPr/>
        </p:nvSpPr>
        <p:spPr>
          <a:xfrm>
            <a:off x="914400" y="2362200"/>
            <a:ext cx="1192576"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algn="ctr">
              <a:defRPr/>
            </a:pPr>
            <a:r>
              <a:rPr lang="ja-JP" altLang="en-US" sz="2400" b="1" kern="0" dirty="0" smtClean="0">
                <a:solidFill>
                  <a:sysClr val="window" lastClr="FFFFFF"/>
                </a:solidFill>
                <a:effectLst>
                  <a:outerShdw blurRad="38100" dist="38100" dir="2700000" algn="tl">
                    <a:srgbClr val="000000">
                      <a:alpha val="43137"/>
                    </a:srgbClr>
                  </a:outerShdw>
                </a:effectLst>
                <a:latin typeface="Arial" pitchFamily="34" charset="0"/>
                <a:cs typeface="Arial" pitchFamily="34" charset="0"/>
              </a:rPr>
              <a:t>第３部</a:t>
            </a:r>
            <a:endParaRPr lang="en-US" sz="2400" b="1" kern="0" dirty="0">
              <a:solidFill>
                <a:sysClr val="window" lastClr="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solidFill>
                  <a:srgbClr val="262626">
                    <a:tint val="75000"/>
                  </a:srgbClr>
                </a:solidFill>
              </a:rPr>
              <a:pPr/>
              <a:t>31</a:t>
            </a:fld>
            <a:endParaRPr lang="en-US">
              <a:solidFill>
                <a:srgbClr val="262626">
                  <a:tint val="75000"/>
                </a:srgbClr>
              </a:solidFill>
            </a:endParaRPr>
          </a:p>
        </p:txBody>
      </p:sp>
      <p:sp>
        <p:nvSpPr>
          <p:cNvPr id="3" name="テキスト ボックス 2"/>
          <p:cNvSpPr txBox="1"/>
          <p:nvPr/>
        </p:nvSpPr>
        <p:spPr>
          <a:xfrm>
            <a:off x="2971800" y="2514600"/>
            <a:ext cx="4267200" cy="1077218"/>
          </a:xfrm>
          <a:prstGeom prst="rect">
            <a:avLst/>
          </a:prstGeom>
          <a:noFill/>
        </p:spPr>
        <p:txBody>
          <a:bodyPr wrap="square" rtlCol="0">
            <a:spAutoFit/>
          </a:bodyPr>
          <a:lstStyle/>
          <a:p>
            <a:r>
              <a:rPr lang="ja-JP" altLang="en-US"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児相行政は、子どもの権利条約違反</a:t>
            </a:r>
            <a:r>
              <a:rPr lang="en-US" altLang="ja-JP"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a:t>
            </a:r>
            <a:endParaRPr lang="en-US" altLang="ja-JP" sz="3200" dirty="0">
              <a:solidFill>
                <a:srgbClr val="FFFF66"/>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25739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pPr algn="l"/>
            <a:r>
              <a:rPr kumimoji="1" lang="ja-JP" altLang="en-US" sz="34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ユニセフが子ども</a:t>
            </a:r>
            <a:r>
              <a:rPr kumimoji="1" lang="ja-JP" altLang="en-US"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の権利</a:t>
            </a:r>
            <a:r>
              <a:rPr kumimoji="1" lang="ja-JP" altLang="en-US" sz="34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条約</a:t>
            </a:r>
            <a:r>
              <a:rPr kumimoji="1" lang="en-US" altLang="ja-JP" sz="34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4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4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コンメンタールを刊行</a:t>
            </a:r>
            <a:endParaRPr kumimoji="1" lang="en-GB"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6" name="コンテンツ プレースホルダー 5"/>
          <p:cNvSpPr>
            <a:spLocks noGrp="1"/>
          </p:cNvSpPr>
          <p:nvPr>
            <p:ph sz="half" idx="1"/>
          </p:nvPr>
        </p:nvSpPr>
        <p:spPr>
          <a:xfrm>
            <a:off x="228600" y="1894294"/>
            <a:ext cx="4724400" cy="4800600"/>
          </a:xfrm>
        </p:spPr>
        <p:txBody>
          <a:bodyPr>
            <a:normAutofit fontScale="62500" lnSpcReduction="20000"/>
          </a:bodyPr>
          <a:lstStyle/>
          <a:p>
            <a:r>
              <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rPr>
              <a:t>812</a:t>
            </a:r>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ページという、電話帳のように大部な条約逐条解説書。</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日本には、子どもの権利条約に関し、上から目線の通俗書が溢れているが、この解説書の翻訳はない＝子どもの権利条約の専門的研究は、日本では殆どなされていないことを示す。</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b="1" i="1" dirty="0" smtClean="0">
                <a:solidFill>
                  <a:srgbClr val="FF3399"/>
                </a:solidFill>
                <a:latin typeface="HGSｺﾞｼｯｸM" panose="020B0600000000000000" pitchFamily="50" charset="-128"/>
                <a:ea typeface="HGSｺﾞｼｯｸM" panose="020B0600000000000000" pitchFamily="50" charset="-128"/>
              </a:rPr>
              <a:t>ユニセフ</a:t>
            </a:r>
            <a:r>
              <a:rPr kumimoji="1" lang="ja-JP" altLang="en-US" b="1" i="1" dirty="0">
                <a:solidFill>
                  <a:srgbClr val="FF3399"/>
                </a:solidFill>
                <a:latin typeface="HGSｺﾞｼｯｸM" panose="020B0600000000000000" pitchFamily="50" charset="-128"/>
                <a:ea typeface="HGSｺﾞｼｯｸM" panose="020B0600000000000000" pitchFamily="50" charset="-128"/>
              </a:rPr>
              <a:t>協会大使</a:t>
            </a:r>
            <a:r>
              <a:rPr kumimoji="1" lang="ja-JP" altLang="en-US" b="1" i="1" dirty="0" smtClean="0">
                <a:solidFill>
                  <a:srgbClr val="FF3399"/>
                </a:solidFill>
                <a:latin typeface="HGSｺﾞｼｯｸM" panose="020B0600000000000000" pitchFamily="50" charset="-128"/>
                <a:ea typeface="HGSｺﾞｼｯｸM" panose="020B0600000000000000" pitchFamily="50" charset="-128"/>
              </a:rPr>
              <a:t>の陳美齢</a:t>
            </a:r>
            <a:r>
              <a:rPr kumimoji="1" lang="en-US" altLang="ja-JP" b="1" i="1" dirty="0" smtClean="0">
                <a:solidFill>
                  <a:srgbClr val="FF3399"/>
                </a:solidFill>
                <a:latin typeface="HGSｺﾞｼｯｸM" panose="020B0600000000000000" pitchFamily="50" charset="-128"/>
                <a:ea typeface="HGSｺﾞｼｯｸM" panose="020B0600000000000000" pitchFamily="50" charset="-128"/>
              </a:rPr>
              <a:t>/</a:t>
            </a:r>
            <a:r>
              <a:rPr kumimoji="1" lang="ja-JP" altLang="en-US" b="1" i="1" dirty="0" smtClean="0">
                <a:solidFill>
                  <a:srgbClr val="FF3399"/>
                </a:solidFill>
                <a:latin typeface="HGSｺﾞｼｯｸM" panose="020B0600000000000000" pitchFamily="50" charset="-128"/>
                <a:ea typeface="HGSｺﾞｼｯｸM" panose="020B0600000000000000" pitchFamily="50" charset="-128"/>
              </a:rPr>
              <a:t>アグネス・チャンさん</a:t>
            </a:r>
            <a:r>
              <a:rPr kumimoji="1" lang="ja-JP" altLang="en-US" b="1" i="1" dirty="0">
                <a:solidFill>
                  <a:srgbClr val="FF3399"/>
                </a:solidFill>
                <a:latin typeface="HGSｺﾞｼｯｸM" panose="020B0600000000000000" pitchFamily="50" charset="-128"/>
                <a:ea typeface="HGSｺﾞｼｯｸM" panose="020B0600000000000000" pitchFamily="50" charset="-128"/>
              </a:rPr>
              <a:t>、翻訳出版よろしく</a:t>
            </a:r>
            <a:r>
              <a:rPr kumimoji="1" lang="ja-JP" altLang="en-US" b="1" i="1" dirty="0" smtClean="0">
                <a:solidFill>
                  <a:srgbClr val="FF3399"/>
                </a:solidFill>
                <a:latin typeface="HGSｺﾞｼｯｸM" panose="020B0600000000000000" pitchFamily="50" charset="-128"/>
                <a:ea typeface="HGSｺﾞｼｯｸM" panose="020B0600000000000000" pitchFamily="50" charset="-128"/>
              </a:rPr>
              <a:t>！</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子どもの権利委員会が各国に発出した勧告が、条文毎に網羅されている。</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国連子どもの権利委員会の代々の委員長が序文を寄せ、高い権威を有する。</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日本政府＝厚労省は、この逐条解説書に全く関心を示していない。</a:t>
            </a:r>
            <a:endParaRPr kumimoji="1" lang="en-US" altLang="ja-JP" dirty="0" smtClean="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dirty="0" smtClean="0">
                <a:solidFill>
                  <a:schemeClr val="accent1">
                    <a:lumMod val="50000"/>
                  </a:schemeClr>
                </a:solidFill>
                <a:latin typeface="HGSｺﾞｼｯｸM" panose="020B0600000000000000" pitchFamily="50" charset="-128"/>
                <a:ea typeface="HGSｺﾞｼｯｸM" panose="020B0600000000000000" pitchFamily="50" charset="-128"/>
              </a:rPr>
              <a:t>ウエブでも無償で入手可能：</a:t>
            </a:r>
            <a:r>
              <a:rPr kumimoji="1" lang="en-US" altLang="ja-JP" b="1" dirty="0" smtClean="0">
                <a:latin typeface="HGSｺﾞｼｯｸM" panose="020B0600000000000000" pitchFamily="50" charset="-128"/>
                <a:ea typeface="HGSｺﾞｼｯｸM" panose="020B0600000000000000" pitchFamily="50" charset="-128"/>
                <a:hlinkClick r:id="rId2"/>
              </a:rPr>
              <a:t>https</a:t>
            </a:r>
            <a:r>
              <a:rPr kumimoji="1" lang="en-US" altLang="ja-JP" b="1" dirty="0">
                <a:latin typeface="HGSｺﾞｼｯｸM" panose="020B0600000000000000" pitchFamily="50" charset="-128"/>
                <a:ea typeface="HGSｺﾞｼｯｸM" panose="020B0600000000000000" pitchFamily="50" charset="-128"/>
                <a:hlinkClick r:id="rId2"/>
              </a:rPr>
              <a:t>://www.unicef.org/publications/index_43110.html</a:t>
            </a:r>
            <a:endParaRPr kumimoji="1" lang="en-US" altLang="ja-JP" b="1" dirty="0" smtClean="0">
              <a:latin typeface="HGSｺﾞｼｯｸM" panose="020B0600000000000000" pitchFamily="50" charset="-128"/>
              <a:ea typeface="HGSｺﾞｼｯｸM" panose="020B0600000000000000" pitchFamily="50" charset="-128"/>
            </a:endParaRPr>
          </a:p>
          <a:p>
            <a:endParaRPr kumimoji="1" lang="en-US" altLang="ja-JP" dirty="0" smtClean="0">
              <a:latin typeface="HGSｺﾞｼｯｸM" panose="020B0600000000000000" pitchFamily="50" charset="-128"/>
              <a:ea typeface="HGSｺﾞｼｯｸM" panose="020B0600000000000000" pitchFamily="50" charset="-128"/>
            </a:endParaRPr>
          </a:p>
          <a:p>
            <a:endParaRPr kumimoji="1" lang="en-US" altLang="ja-JP" dirty="0" smtClean="0">
              <a:latin typeface="HGSｺﾞｼｯｸM" panose="020B0600000000000000" pitchFamily="50" charset="-128"/>
              <a:ea typeface="HGSｺﾞｼｯｸM" panose="020B0600000000000000" pitchFamily="50" charset="-128"/>
            </a:endParaRPr>
          </a:p>
          <a:p>
            <a:endParaRPr kumimoji="1" lang="en-GB"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32</a:t>
            </a:fld>
            <a:endParaRPr lang="en-US"/>
          </a:p>
        </p:txBody>
      </p:sp>
      <p:pic>
        <p:nvPicPr>
          <p:cNvPr id="1026" name="Picture 2" descr="https://images-na.ssl-images-amazon.com/images/I/41VLb%2BuXrh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58700" y="1057465"/>
            <a:ext cx="3832900" cy="54599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アグネスチャン　ユニセフ」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656" y="3352800"/>
            <a:ext cx="3521969" cy="2352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88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572" y="2590800"/>
            <a:ext cx="7202776" cy="4267200"/>
          </a:xfrm>
        </p:spPr>
        <p:txBody>
          <a:bodyPr>
            <a:normAutofit fontScale="55000" lnSpcReduction="20000"/>
          </a:bodyPr>
          <a:lstStyle/>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ここで子どもの権利条約がいう「司法の審査」とは、児童を人身拘束する</a:t>
            </a:r>
            <a:r>
              <a:rPr lang="ja-JP" altLang="en-US" dirty="0" smtClean="0">
                <a:solidFill>
                  <a:srgbClr val="C00000"/>
                </a:solidFill>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事前になされる司法審査</a:t>
            </a:r>
            <a:r>
              <a:rPr lang="ja-JP" altLang="en-US" sz="31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を意味する。</a:t>
            </a:r>
            <a:endParaRPr lang="en-US" altLang="ja-JP" sz="31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sz="31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ユニセフの「子供の権利条約」逐条解説は、</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「子供</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たちをその親から引き剥がすことは子どもたちからその自由を奪うと同じ重大な措置であって、自然的正義の原則の下で公正な聴聞に</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値する」と強調している。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旧ユーゴ諸国等には、日本同様、親子分離を行政の判断のみでできる規定であった。しかしこれら諸国は、この第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9</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条に明示的に留保を表明していたし、子どもの権利委員会は、この留保を止めて事前司法審査を導入するよう再三これらの国に求めた。</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ところが日本政府は、第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9</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条に留保すら表明せず、いわば国際的に</a:t>
            </a:r>
            <a:r>
              <a:rPr lang="ja-JP" altLang="en-US" dirty="0" smtClean="0">
                <a:solidFill>
                  <a:srgbClr val="C00000"/>
                </a:solidFill>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モグリ</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で、「事後に親が行政を相手取って訴訟を起こすことができる」ことを以てこの</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9</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条が満たされていると主張する。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さらに、</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改悪児</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福法第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33</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条には</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の心身の状況、その置かれている環境その他の状況を把握する</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ため」であっても児相は児童を拉致できるとする規定が加えられ、</a:t>
            </a:r>
            <a:r>
              <a:rPr lang="ja-JP" altLang="en-US" dirty="0" smtClean="0">
                <a:solidFill>
                  <a:srgbClr val="C00000"/>
                </a:solidFill>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傷や痣すらなくとも、児相は任意に児童を人身拘束できる</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こととなった（市民の予防拘禁へさらに一歩進む）。</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726817" y="339952"/>
            <a:ext cx="7730286" cy="2086725"/>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第９条</a:t>
            </a:r>
            <a:r>
              <a:rPr kumimoji="1" lang="en-US" altLang="ja-JP" sz="2400" i="1" dirty="0" smtClean="0">
                <a:solidFill>
                  <a:schemeClr val="accent1">
                    <a:lumMod val="50000"/>
                  </a:schemeClr>
                </a:solidFill>
              </a:rPr>
              <a:t>1</a:t>
            </a:r>
            <a:r>
              <a:rPr kumimoji="1" lang="ja-JP" altLang="en-US" sz="2400" i="1" dirty="0" smtClean="0">
                <a:solidFill>
                  <a:schemeClr val="accent1">
                    <a:lumMod val="50000"/>
                  </a:schemeClr>
                </a:solidFill>
              </a:rPr>
              <a:t>項</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「締約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国は、児童がその父母の意思に反してその父母から分離されないことを確保する。ただし、</a:t>
            </a:r>
            <a:r>
              <a:rPr kumimoji="1" lang="ja-JP" altLang="en-US" sz="2400" b="1" dirty="0">
                <a:solidFill>
                  <a:srgbClr val="C00000"/>
                </a:solidFill>
                <a:latin typeface="Times New Roman" panose="02020603050405020304" pitchFamily="18" charset="0"/>
                <a:cs typeface="Times New Roman" panose="02020603050405020304" pitchFamily="18" charset="0"/>
              </a:rPr>
              <a:t>権限のある当局が司法の審査に従うことを条件として</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適用のある法律及び手続に従いその分離が児童の最善の利益のために必要であると決定する場合は、この限りで</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ない・・・。」</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494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572" y="2286000"/>
            <a:ext cx="7202776" cy="4724400"/>
          </a:xfrm>
        </p:spPr>
        <p:txBody>
          <a:bodyPr>
            <a:normAutofit fontScale="55000" lnSpcReduction="20000"/>
          </a:bodyPr>
          <a:lstStyle/>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国内法の児虐法第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12</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項は</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、「児童虐待の防止及び児童虐待を受けた児童の保護のため必要が</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ある」場合に、面会通信の制限ができると定め、事実、児相は、殆ど全ての場合にこの制限が加えて、親子の絆を長期に亘り断絶させ、家族を破壊している。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政府は、上記条文がいう</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「児童の最善の利益に反する場合」を例外的に面会制限できる場合と位置付けた上</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で「児童虐待」が</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行われた場合には</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、親子の直接</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接触の</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維持を認めること</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が「児童</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の最善の利益に反する</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場合」に当たるとして、児虐法第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12</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条が、子どもの権利条約に違反しないと主張する。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だがこれは、子どもの権利条約の規定を、全て</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の場合について、</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面会通信制限</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が認められる規定と</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読み替えることになる。厚労省の手口＝</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例外規定と本則とのすり替え</a:t>
            </a:r>
            <a:endParaRPr lang="en-US" altLang="ja-JP"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すなわち本条の規定</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は、親と分離されている児童に対し、原則として無理由で面会することを</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義務付けるものであって、「最善の利益に反する場合」は例外規定にすぎない。</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それゆえ、政府主張にもとづく児虐法第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12</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条の面会通信制限は、子どもの権利条約第９条３項の本則自体の否定であるから、条約に</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違反</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する。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726817" y="339952"/>
            <a:ext cx="7730286" cy="1754326"/>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第９条</a:t>
            </a:r>
            <a:r>
              <a:rPr kumimoji="1" lang="en-US" altLang="ja-JP" sz="2400" i="1" dirty="0" smtClean="0">
                <a:solidFill>
                  <a:schemeClr val="accent1">
                    <a:lumMod val="50000"/>
                  </a:schemeClr>
                </a:solidFill>
              </a:rPr>
              <a:t>3</a:t>
            </a:r>
            <a:r>
              <a:rPr kumimoji="1" lang="ja-JP" altLang="en-US" sz="2400" i="1" dirty="0" smtClean="0">
                <a:solidFill>
                  <a:schemeClr val="accent1">
                    <a:lumMod val="50000"/>
                  </a:schemeClr>
                </a:solidFill>
              </a:rPr>
              <a:t>項</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「締約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国は、児童の最善の利益に反する場合を除くほか、父母の一方又は双方から分離されている児童が定期的に父母のいずれとも人的な関係及び直接の接触を維持する権利を尊重する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572" y="2286000"/>
            <a:ext cx="7202776" cy="4724400"/>
          </a:xfrm>
        </p:spPr>
        <p:txBody>
          <a:bodyPr>
            <a:normAutofit fontScale="55000" lnSpcReduction="20000"/>
          </a:bodyPr>
          <a:lstStyle/>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の最善の利益」という表現は、子どもの権利条約の至るところに登場するが、日本政府は、これを、自己の児虐政策を正当化する手段としてのみ用いている（つまり、厚労省の児虐政策は、先験的に「児童の最善の利益」を考慮したもの、とする解釈）。</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だがこれは、ユニセフの逐条解説が示す２点の基本的理解と根本的に食い違っている：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lvl="1"/>
            <a:r>
              <a:rPr lang="ja-JP" altLang="en-US" dirty="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短期的</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ならびに長期的という両者のタイムスパンを包括</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した利益でなければならない。</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lvl="1"/>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子</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どもの権利</a:t>
            </a:r>
            <a:r>
              <a:rPr lang="ja-JP" altLang="en-US" dirty="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条約</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を</a:t>
            </a:r>
            <a:r>
              <a:rPr lang="ja-JP" altLang="en-US" dirty="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全体</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としてとらえて</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、最善の利益を考えなければならない。</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すなわち、日本の児虐政策においては、仮に短期の「虐待」が真に問題で</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あ</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ったとしても、それを口実に長期にわたる施設措置を強行し、その結果として、児童の発達権・幸福追求権を侵害しているから、長期にわたる最善の利益を大いに損なっている。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虐待</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に関する</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子</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どもの権利</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条約</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規定</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は第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19</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条にあり、厚労省はこれに基づき児虐政策を立案したと主張するが、厚労省の政策は他の条文の規定に大きく違反しており、条約全体がいう最善の利益が全く考慮されていない。</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lvl="1"/>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lvl="1"/>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726817" y="339952"/>
            <a:ext cx="7730286" cy="1754326"/>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第３条１項</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児童に関するすべての措置をとるに当たっては、公的若しくは私的な社会福祉施設、裁判所、行政当局又は立法機関のいずれによって行われるものであっても、児童の最善の利益が主として考慮されるものと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644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0620" y="2438400"/>
            <a:ext cx="7553915" cy="4267200"/>
          </a:xfrm>
        </p:spPr>
        <p:txBody>
          <a:bodyPr>
            <a:normAutofit/>
          </a:bodyPr>
          <a:lstStyle/>
          <a:p>
            <a:endParaRPr lang="en-US" altLang="ja-JP" dirty="0" smtClean="0">
              <a:effectLst>
                <a:innerShdw blurRad="63500" dist="50800">
                  <a:prstClr val="black">
                    <a:alpha val="50000"/>
                  </a:prstClr>
                </a:innerShdw>
              </a:effectLst>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親子</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は常に共にいる状態が原則的形態であり、その分離は極めて限定された場合にのみ許容されるという基本</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理念を示している。</a:t>
            </a:r>
            <a:endParaRPr lang="en-US"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この</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規定にある思想は</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、満２０歳未満は親の親権に服するとした民法８１８条、家族に関する事項を個人の尊厳の観点から定めるべきことを保障した憲法２４条</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２項にも通底する。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ところが児童</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福祉法３３条１項は、親子分離の要件</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を、児相長が「必要</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があると認める</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とき」</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とし</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、権力の</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恣意的判断に歯止めがきかないような広範な裁量を</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許して</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おり、上記基本理念と背反</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する。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さらに、このほど改悪された児虐法は、「家庭」の定義に、「（家庭における養育環境と同様の養育環境及び良好な家庭的環境を含む。）</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」（第４条１項など）とわざわざ</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付け加え</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、厚労省</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は</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、家族破壊をもたらす施設</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措置を長期化して、その利権を確保・</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拡大するよう</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画策している。</a:t>
            </a:r>
          </a:p>
          <a:p>
            <a:endParaRPr lang="en-US" altLang="ja-JP" dirty="0" smtClean="0">
              <a:effectLst>
                <a:innerShdw blurRad="63500" dist="50800">
                  <a:prstClr val="black">
                    <a:alpha val="50000"/>
                  </a:prstClr>
                </a:innerShdw>
              </a:effectLst>
            </a:endParaRPr>
          </a:p>
        </p:txBody>
      </p:sp>
      <p:sp>
        <p:nvSpPr>
          <p:cNvPr id="5" name="テキスト ボックス 4"/>
          <p:cNvSpPr txBox="1"/>
          <p:nvPr/>
        </p:nvSpPr>
        <p:spPr>
          <a:xfrm>
            <a:off x="726817" y="339952"/>
            <a:ext cx="7730286" cy="2086725"/>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b="1" i="1" dirty="0" smtClean="0">
                <a:solidFill>
                  <a:schemeClr val="accent1">
                    <a:lumMod val="50000"/>
                  </a:schemeClr>
                </a:solidFill>
              </a:rPr>
              <a:t>前文</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家族が、社会の基礎的な集団として、並びに家族のすべての構成員、特に、児童の成長及び福祉のための自然な環境として、社会においてその責任を十分に引き受けることができるよう必要な保護及び援助を与えられるべきであることを確信</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し</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335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572" y="2362200"/>
            <a:ext cx="7202776" cy="4267200"/>
          </a:xfrm>
        </p:spPr>
        <p:txBody>
          <a:bodyPr>
            <a:normAutofit fontScale="55000" lnSpcReduction="20000"/>
          </a:bodyPr>
          <a:lstStyle/>
          <a:p>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子どもの権利条約のこの規定は</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、児童への自由</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の制限は</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、①</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例外的</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、②</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最後</a:t>
            </a:r>
            <a:r>
              <a:rPr lang="ja-JP" altLang="en-US" dirty="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の手段</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、③常に</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最も</a:t>
            </a:r>
            <a:r>
              <a:rPr lang="ja-JP" altLang="en-US" dirty="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短い適当な</a:t>
            </a:r>
            <a:r>
              <a:rPr lang="ja-JP" altLang="en-US" dirty="0" smtClean="0">
                <a:solidFill>
                  <a:srgbClr val="C00000"/>
                </a:solidFill>
                <a:effectLst>
                  <a:innerShdw blurRad="63500" dist="50800">
                    <a:prstClr val="black">
                      <a:alpha val="50000"/>
                    </a:prstClr>
                  </a:innerShdw>
                </a:effectLst>
                <a:latin typeface="HGP創英角ｺﾞｼｯｸUB" panose="020B0900000000000000" pitchFamily="50" charset="-128"/>
                <a:ea typeface="HGP創英角ｺﾞｼｯｸUB" panose="020B0900000000000000" pitchFamily="50" charset="-128"/>
              </a:rPr>
              <a:t>期間</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ある</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べきことを締約国に義務づけている。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ところが、児福法第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33</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条は、「児童相談所長は、必要があると認めるときは」一時保護を決定できるとし、児相長の恣意的判断に歯止めが</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きかない広範</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な裁量を許す定めを置いて</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日本政府は、子どもの権利条約のこの条文が児童が刑法犯罪を犯した児童の勾留に限定されると主張するが、ユニセフ発行のコンメンタールは、本条の「規定は、法律の問題を起こした子供たちを守るだけのものではありません</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多くの国家において、自由の制限は、刑法犯罪とは無関係な理由</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「福祉」、精神保健ならびに亡命と移民の関連において許されています</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」と明言し、日本の児相が行なう拉致拘禁にも適用されることを明示している。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ところが児福法第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33</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4</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項</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は、「一時保護の期間は、当該一時保護を開始した日から二月を超えては</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ならない」とした同条３項の規定を空文化し、「一時保護」の期間を無制限としており、子どもの権利条約の「最も短い期間」とする規定に違反する。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endParaRPr>
          </a:p>
          <a:p>
            <a:endParaRPr lang="en-US" altLang="ja-JP" dirty="0" smtClean="0">
              <a:effectLst>
                <a:innerShdw blurRad="63500" dist="50800">
                  <a:prstClr val="black">
                    <a:alpha val="50000"/>
                  </a:prstClr>
                </a:innerShdw>
              </a:effectLst>
            </a:endParaRPr>
          </a:p>
          <a:p>
            <a:endParaRPr lang="en-US" altLang="ja-JP" dirty="0" smtClean="0">
              <a:effectLst>
                <a:innerShdw blurRad="63500" dist="50800">
                  <a:prstClr val="black">
                    <a:alpha val="50000"/>
                  </a:prstClr>
                </a:innerShdw>
              </a:effectLst>
            </a:endParaRPr>
          </a:p>
        </p:txBody>
      </p:sp>
      <p:sp>
        <p:nvSpPr>
          <p:cNvPr id="5" name="テキスト ボックス 4"/>
          <p:cNvSpPr txBox="1"/>
          <p:nvPr/>
        </p:nvSpPr>
        <p:spPr>
          <a:xfrm>
            <a:off x="726817" y="339952"/>
            <a:ext cx="7730286" cy="1754326"/>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第３７条</a:t>
            </a:r>
            <a:r>
              <a:rPr kumimoji="1" lang="en-US" altLang="ja-JP" sz="2400" i="1" dirty="0" smtClean="0">
                <a:solidFill>
                  <a:schemeClr val="accent1">
                    <a:lumMod val="50000"/>
                  </a:schemeClr>
                </a:solidFill>
              </a:rPr>
              <a:t>(</a:t>
            </a:r>
            <a:r>
              <a:rPr kumimoji="1" lang="ja-JP" altLang="en-US" sz="2400" i="1" dirty="0" err="1" smtClean="0">
                <a:solidFill>
                  <a:schemeClr val="accent1">
                    <a:lumMod val="50000"/>
                  </a:schemeClr>
                </a:solidFill>
              </a:rPr>
              <a:t>ｂ</a:t>
            </a:r>
            <a:r>
              <a:rPr kumimoji="1" lang="en-US" altLang="ja-JP" sz="2400" i="1" dirty="0" smtClean="0">
                <a:solidFill>
                  <a:schemeClr val="accent1">
                    <a:lumMod val="50000"/>
                  </a:schemeClr>
                </a:solidFill>
              </a:rPr>
              <a:t>)</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締約国は、次のことを確保する。「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いかなる</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児童も、不法に又は恣意的にその自由を奪われないこと。児童の逮捕、抑留又は拘禁は、法律に従って行うものとし、最後の解決手段として最も短い適当な期間のみ用いること</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089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90572" y="2619153"/>
            <a:ext cx="7202776" cy="3705447"/>
          </a:xfrm>
        </p:spPr>
        <p:txBody>
          <a:bodyPr>
            <a:normAutofit fontScale="62500" lnSpcReduction="20000"/>
          </a:bodyPr>
          <a:lstStyle/>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（ｃ）の規定は、第</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9</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3</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項と同様で、日本政府はこの子供と家族の権利を蹂躙している。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だが、この権利を蹂躙することなしには、戦争孤児が消滅した代替として「</a:t>
            </a:r>
            <a:r>
              <a:rPr lang="ja-JP" altLang="en-US" b="1"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人工孤児</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」を生産して児童養護施設の利権を確保する厚労省の政策は実行できない。</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(d)</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について、日本政府は、昨年</a:t>
            </a:r>
            <a:r>
              <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5</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月、鈴木貴子代議士の質問に答え、</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「一時保護を加えた</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児童の</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心身の状況によっては、当該児童の保護者が選任した弁護士に面会することが当該児童の福祉を害することも</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ある」として、接見に「慎重</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な検討が必要</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」（十一について）と主張している。</a:t>
            </a:r>
            <a:endParaRPr lang="en-US" altLang="ja-JP"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しかし「心身の状況」毎に個別的な判断がなされている事実はないから、面会通信禁止と同じで</a:t>
            </a:r>
            <a:r>
              <a:rPr lang="ja-JP" altLang="en-US"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、「福祉」を口実</a:t>
            </a:r>
            <a:r>
              <a:rPr lang="ja-JP" altLang="en-US"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に例外と本則とをすり替え、ただ徒に弁護士との接見を全面禁止としているに過ぎない。</a:t>
            </a:r>
            <a:endParaRPr lang="en-US" altLang="ja-JP"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726817" y="339952"/>
            <a:ext cx="7730286" cy="2086725"/>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第３７条</a:t>
            </a:r>
            <a:r>
              <a:rPr kumimoji="1" lang="en-US" altLang="ja-JP" sz="2400" i="1" dirty="0" smtClean="0">
                <a:solidFill>
                  <a:schemeClr val="accent1">
                    <a:lumMod val="50000"/>
                  </a:schemeClr>
                </a:solidFill>
              </a:rPr>
              <a:t>(c)</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「自由を奪われたすべての児童は</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例外的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な事情がある場合を除くほか、通信及び訪問を通じてその家族との接触を維持する権利を有すること</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90000"/>
              </a:lnSpc>
            </a:pPr>
            <a:r>
              <a:rPr kumimoji="1" lang="ja-JP" altLang="en-US" sz="2400" b="1" i="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en-US" altLang="ja-JP" sz="2400" i="1" dirty="0">
                <a:solidFill>
                  <a:schemeClr val="accent1">
                    <a:lumMod val="50000"/>
                  </a:schemeClr>
                </a:solidFill>
              </a:rPr>
              <a:t>d</a:t>
            </a:r>
            <a:r>
              <a:rPr kumimoji="1" lang="ja-JP" altLang="en-US" sz="2400" b="1" i="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 「自由</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を奪われたすべての児童は、弁護人その他適当な援助を行う者と速やかに接触する権利を</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有し</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530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1884" y="2590800"/>
            <a:ext cx="7553915" cy="4267200"/>
          </a:xfrm>
        </p:spPr>
        <p:txBody>
          <a:bodyPr>
            <a:normAutofit/>
          </a:bodyPr>
          <a:lstStyle/>
          <a:p>
            <a:endParaRPr lang="en-US" altLang="ja-JP" dirty="0" smtClean="0">
              <a:effectLst>
                <a:innerShdw blurRad="63500" dist="50800">
                  <a:prstClr val="black">
                    <a:alpha val="50000"/>
                  </a:prstClr>
                </a:innerShdw>
              </a:effectLst>
            </a:endParaRPr>
          </a:p>
          <a:p>
            <a:pPr>
              <a:lnSpc>
                <a:spcPct val="80000"/>
              </a:lnSpc>
            </a:pP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この条文は</a:t>
            </a:r>
            <a:r>
              <a:rPr lang="ja-JP"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「初等教育を義務的なものと</a:t>
            </a:r>
            <a:r>
              <a:rPr lang="ja-JP"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することを締約国に求め</a:t>
            </a:r>
            <a:r>
              <a:rPr lang="ja-JP"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ている</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義務」ということは、</a:t>
            </a:r>
            <a:r>
              <a:rPr lang="ja-JP" altLang="ja-JP" sz="1800" dirty="0">
                <a:solidFill>
                  <a:srgbClr val="C00000"/>
                </a:solidFill>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初等教育を受けない状況が許されない</a:t>
            </a:r>
            <a:r>
              <a:rPr lang="ja-JP"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との意味である。</a:t>
            </a:r>
            <a:endParaRPr lang="en-US"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ところが児相は</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、人身拘束した児童を、学校に</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通わせない。</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児福法</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３３条の２第２項は</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、実親のいる収容児童</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に</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対し「監護</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、教育及び懲戒に関し、その児童の福祉のため必要な措置を採ることが</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できる」とし、収容児童を通学させる可能性</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を</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規定するに</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とどまる</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。児相</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所長が「その児童の福祉のため必要」と考えるか否かにより</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、収容中</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の児童が初等教育を</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受けられるか否かが</a:t>
            </a:r>
            <a:r>
              <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分かれることになる。</a:t>
            </a: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児相所長は、この児福法の規定に基づき、例外なく、収容児童を学校に通わせない判断をとっている。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その期間は、半年～１年に及ぶことがある。これは、子供の権利条約のみならず、日本国憲法第</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26</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条が保障している、重大な</a:t>
            </a:r>
            <a:r>
              <a:rPr lang="ja-JP" altLang="en-US" sz="1800" dirty="0" smtClean="0">
                <a:solidFill>
                  <a:srgbClr val="C00000"/>
                </a:solidFill>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児童の発達権の侵害</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である。</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endParaRPr lang="ja-JP"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endParaRPr>
          </a:p>
        </p:txBody>
      </p:sp>
      <p:sp>
        <p:nvSpPr>
          <p:cNvPr id="5" name="テキスト ボックス 4"/>
          <p:cNvSpPr txBox="1"/>
          <p:nvPr/>
        </p:nvSpPr>
        <p:spPr>
          <a:xfrm>
            <a:off x="726817" y="339952"/>
            <a:ext cx="7730286" cy="2419124"/>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第２８条</a:t>
            </a:r>
            <a:r>
              <a:rPr kumimoji="1" lang="en-US" altLang="ja-JP" sz="2400" i="1" dirty="0" smtClean="0">
                <a:solidFill>
                  <a:schemeClr val="accent1">
                    <a:lumMod val="50000"/>
                  </a:schemeClr>
                </a:solidFill>
              </a:rPr>
              <a:t>1</a:t>
            </a:r>
            <a:r>
              <a:rPr kumimoji="1" lang="ja-JP" altLang="en-US" sz="2400" i="1" dirty="0" smtClean="0">
                <a:solidFill>
                  <a:schemeClr val="accent1">
                    <a:lumMod val="50000"/>
                  </a:schemeClr>
                </a:solidFill>
              </a:rPr>
              <a:t>項</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「締約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国は、教育についての児童の権利を認めるものとし、この権利を漸進的にかつ機会の平等を基礎として達成するため、特に</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rPr>
              <a:t>a</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 初等教育を義務的なものとし、すべての者に対して無償のものとする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rPr>
              <a:t>b</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 種々の形態の中等教育（一般教育及び職業教育を含む。）の発展を奨励し、すべての児童に対し、これらの中等教育が利用</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可能</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とする」</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996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ight Arrow 271"/>
          <p:cNvSpPr/>
          <p:nvPr/>
        </p:nvSpPr>
        <p:spPr>
          <a:xfrm>
            <a:off x="381000" y="3424868"/>
            <a:ext cx="8382000" cy="1195388"/>
          </a:xfrm>
          <a:prstGeom prst="right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503111" y="329625"/>
            <a:ext cx="8183689" cy="584775"/>
          </a:xfrm>
          <a:prstGeom prst="rect">
            <a:avLst/>
          </a:prstGeom>
          <a:noFill/>
        </p:spPr>
        <p:txBody>
          <a:bodyPr wrap="square" rtlCol="0">
            <a:spAutoFit/>
          </a:bodyPr>
          <a:lstStyle/>
          <a:p>
            <a:r>
              <a:rPr kumimoji="1" lang="ja-JP" altLang="en-US" sz="32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厚労省・児童養護施設の政策タイムライン</a:t>
            </a:r>
            <a:endParaRPr lang="en-US" sz="3200" dirty="0">
              <a:solidFill>
                <a:schemeClr val="bg1"/>
              </a:solidFill>
              <a:latin typeface="+mj-lt"/>
              <a:cs typeface="Arial" pitchFamily="34" charset="0"/>
            </a:endParaRPr>
          </a:p>
        </p:txBody>
      </p:sp>
      <p:sp>
        <p:nvSpPr>
          <p:cNvPr id="141" name="TextBox 140"/>
          <p:cNvSpPr txBox="1"/>
          <p:nvPr/>
        </p:nvSpPr>
        <p:spPr>
          <a:xfrm>
            <a:off x="1909386" y="3849148"/>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1981</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2" name="TextBox 141"/>
          <p:cNvSpPr txBox="1"/>
          <p:nvPr/>
        </p:nvSpPr>
        <p:spPr>
          <a:xfrm>
            <a:off x="3059357" y="3855725"/>
            <a:ext cx="891078" cy="353943"/>
          </a:xfrm>
          <a:prstGeom prst="rect">
            <a:avLst/>
          </a:prstGeom>
          <a:noFill/>
          <a:ln>
            <a:noFill/>
          </a:ln>
        </p:spPr>
        <p:txBody>
          <a:bodyPr wrap="square" rtlCol="0">
            <a:spAutoFit/>
          </a:bodyPr>
          <a:lstStyle/>
          <a:p>
            <a:pPr algn="ctr"/>
            <a:r>
              <a:rPr lang="en-US" altLang="ja-JP" sz="1700" b="1" dirty="0" smtClean="0">
                <a:solidFill>
                  <a:schemeClr val="bg1"/>
                </a:solidFill>
                <a:effectLst>
                  <a:outerShdw blurRad="38100" dist="38100" dir="2700000" algn="tl">
                    <a:srgbClr val="000000">
                      <a:alpha val="43137"/>
                    </a:srgbClr>
                  </a:outerShdw>
                </a:effectLst>
                <a:latin typeface="+mj-lt"/>
                <a:cs typeface="Arial" pitchFamily="34" charset="0"/>
              </a:rPr>
              <a:t>1988</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4" name="TextBox 143"/>
          <p:cNvSpPr txBox="1"/>
          <p:nvPr/>
        </p:nvSpPr>
        <p:spPr>
          <a:xfrm>
            <a:off x="166373" y="3828907"/>
            <a:ext cx="1184108"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1950</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5" name="TextBox 144"/>
          <p:cNvSpPr txBox="1"/>
          <p:nvPr/>
        </p:nvSpPr>
        <p:spPr>
          <a:xfrm>
            <a:off x="6107783" y="3842489"/>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1997</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6" name="TextBox 145"/>
          <p:cNvSpPr txBox="1"/>
          <p:nvPr/>
        </p:nvSpPr>
        <p:spPr>
          <a:xfrm>
            <a:off x="7352729" y="3866250"/>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2000</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47" name="TextBox 146"/>
          <p:cNvSpPr txBox="1"/>
          <p:nvPr/>
        </p:nvSpPr>
        <p:spPr>
          <a:xfrm>
            <a:off x="4878993" y="3828908"/>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1994</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cxnSp>
        <p:nvCxnSpPr>
          <p:cNvPr id="149" name="Straight Connector 148"/>
          <p:cNvCxnSpPr/>
          <p:nvPr/>
        </p:nvCxnSpPr>
        <p:spPr>
          <a:xfrm rot="5400000">
            <a:off x="660890" y="4282789"/>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2347897" y="4265820"/>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3479133" y="4254722"/>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5242934" y="4232769"/>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6473980" y="4244681"/>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715130" y="4219908"/>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661987" y="3765993"/>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2347404" y="3790194"/>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5232830" y="3801946"/>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6473981" y="3777957"/>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7715131" y="3777946"/>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7" name="Group 246"/>
          <p:cNvGrpSpPr/>
          <p:nvPr/>
        </p:nvGrpSpPr>
        <p:grpSpPr>
          <a:xfrm>
            <a:off x="1780411" y="1076304"/>
            <a:ext cx="1091144" cy="2643055"/>
            <a:chOff x="4135972" y="894137"/>
            <a:chExt cx="1091144" cy="2643055"/>
          </a:xfrm>
        </p:grpSpPr>
        <p:grpSp>
          <p:nvGrpSpPr>
            <p:cNvPr id="248" name="Group 227"/>
            <p:cNvGrpSpPr/>
            <p:nvPr/>
          </p:nvGrpSpPr>
          <p:grpSpPr>
            <a:xfrm>
              <a:off x="4692654" y="2285206"/>
              <a:ext cx="95250" cy="1251986"/>
              <a:chOff x="1321143" y="3103305"/>
              <a:chExt cx="95250" cy="1251986"/>
            </a:xfrm>
          </p:grpSpPr>
          <p:cxnSp>
            <p:nvCxnSpPr>
              <p:cNvPr id="250" name="Straight Connector 249"/>
              <p:cNvCxnSpPr/>
              <p:nvPr/>
            </p:nvCxnSpPr>
            <p:spPr>
              <a:xfrm rot="5400000" flipH="1" flipV="1">
                <a:off x="812435" y="3681276"/>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251" name="Oval 250"/>
              <p:cNvSpPr/>
              <p:nvPr/>
            </p:nvSpPr>
            <p:spPr>
              <a:xfrm>
                <a:off x="1321143" y="4260041"/>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49" name="Rectangle 248"/>
            <p:cNvSpPr/>
            <p:nvPr/>
          </p:nvSpPr>
          <p:spPr>
            <a:xfrm>
              <a:off x="4135972" y="894137"/>
              <a:ext cx="1091144" cy="2244061"/>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厚生省</a:t>
              </a:r>
              <a:r>
                <a:rPr lang="en-US" altLang="ja-JP" sz="1600" dirty="0" smtClean="0">
                  <a:solidFill>
                    <a:schemeClr val="tx1"/>
                  </a:solidFill>
                  <a:latin typeface="+mj-lt"/>
                  <a:cs typeface="Arial" pitchFamily="34" charset="0"/>
                </a:rPr>
                <a:t>『</a:t>
              </a:r>
              <a:r>
                <a:rPr lang="ja-JP" altLang="en-US" sz="1600" dirty="0" smtClean="0">
                  <a:solidFill>
                    <a:schemeClr val="tx1"/>
                  </a:solidFill>
                  <a:latin typeface="+mj-lt"/>
                  <a:cs typeface="Arial" pitchFamily="34" charset="0"/>
                </a:rPr>
                <a:t>児童相談事例集</a:t>
              </a:r>
              <a:r>
                <a:rPr lang="en-US" altLang="ja-JP" sz="1600" dirty="0" smtClean="0">
                  <a:solidFill>
                    <a:schemeClr val="tx1"/>
                  </a:solidFill>
                  <a:latin typeface="+mj-lt"/>
                  <a:cs typeface="Arial" pitchFamily="34" charset="0"/>
                </a:rPr>
                <a:t>』</a:t>
              </a:r>
              <a:r>
                <a:rPr lang="ja-JP" altLang="en-US" sz="1600" dirty="0" smtClean="0">
                  <a:solidFill>
                    <a:schemeClr val="tx1"/>
                  </a:solidFill>
                  <a:latin typeface="+mj-lt"/>
                  <a:cs typeface="Arial" pitchFamily="34" charset="0"/>
                </a:rPr>
                <a:t>が、全巻ぶち抜きで</a:t>
              </a:r>
              <a:r>
                <a:rPr lang="ja-JP" altLang="en-US" sz="1600" b="1" dirty="0" smtClean="0">
                  <a:solidFill>
                    <a:schemeClr val="tx1"/>
                  </a:solidFill>
                  <a:latin typeface="+mj-lt"/>
                  <a:cs typeface="Arial" pitchFamily="34" charset="0"/>
                </a:rPr>
                <a:t>児虐問題</a:t>
              </a:r>
              <a:r>
                <a:rPr lang="ja-JP" altLang="en-US" sz="1600" dirty="0" smtClean="0">
                  <a:solidFill>
                    <a:schemeClr val="tx1"/>
                  </a:solidFill>
                  <a:latin typeface="+mj-lt"/>
                  <a:cs typeface="Arial" pitchFamily="34" charset="0"/>
                </a:rPr>
                <a:t>を取り上げる</a:t>
              </a:r>
              <a:r>
                <a:rPr lang="en-US" sz="1600" dirty="0" smtClean="0">
                  <a:solidFill>
                    <a:schemeClr val="tx1"/>
                  </a:solidFill>
                  <a:latin typeface="+mj-lt"/>
                  <a:cs typeface="Arial" pitchFamily="34" charset="0"/>
                </a:rPr>
                <a:t> </a:t>
              </a:r>
              <a:endParaRPr lang="en-US" sz="1600" dirty="0">
                <a:solidFill>
                  <a:schemeClr val="tx1"/>
                </a:solidFill>
                <a:latin typeface="+mj-lt"/>
                <a:cs typeface="Arial" pitchFamily="34" charset="0"/>
              </a:endParaRPr>
            </a:p>
          </p:txBody>
        </p:sp>
      </p:grpSp>
      <p:grpSp>
        <p:nvGrpSpPr>
          <p:cNvPr id="262" name="Group 261"/>
          <p:cNvGrpSpPr/>
          <p:nvPr/>
        </p:nvGrpSpPr>
        <p:grpSpPr>
          <a:xfrm rot="10800000">
            <a:off x="2006613" y="4329273"/>
            <a:ext cx="870859" cy="2293970"/>
            <a:chOff x="4146219" y="1244016"/>
            <a:chExt cx="870859" cy="2293970"/>
          </a:xfrm>
        </p:grpSpPr>
        <p:grpSp>
          <p:nvGrpSpPr>
            <p:cNvPr id="263" name="Group 227"/>
            <p:cNvGrpSpPr/>
            <p:nvPr/>
          </p:nvGrpSpPr>
          <p:grpSpPr>
            <a:xfrm>
              <a:off x="4570075" y="2286000"/>
              <a:ext cx="95250" cy="1251986"/>
              <a:chOff x="1198564" y="3104099"/>
              <a:chExt cx="95250" cy="1251986"/>
            </a:xfrm>
          </p:grpSpPr>
          <p:cxnSp>
            <p:nvCxnSpPr>
              <p:cNvPr id="265" name="Straight Connector 264"/>
              <p:cNvCxnSpPr>
                <a:stCxn id="266"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64" name="Rectangle 263"/>
            <p:cNvSpPr/>
            <p:nvPr/>
          </p:nvSpPr>
          <p:spPr>
            <a:xfrm rot="10800000">
              <a:off x="4146219" y="1244016"/>
              <a:ext cx="870859"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第</a:t>
              </a:r>
              <a:r>
                <a:rPr lang="en-US" altLang="ja-JP" sz="1600" dirty="0" smtClean="0">
                  <a:solidFill>
                    <a:schemeClr val="tx1"/>
                  </a:solidFill>
                  <a:latin typeface="+mj-lt"/>
                  <a:cs typeface="Arial" pitchFamily="34" charset="0"/>
                </a:rPr>
                <a:t>2</a:t>
              </a:r>
              <a:r>
                <a:rPr lang="ja-JP" altLang="en-US" sz="1600" dirty="0" smtClean="0">
                  <a:solidFill>
                    <a:schemeClr val="tx1"/>
                  </a:solidFill>
                  <a:latin typeface="+mj-lt"/>
                  <a:cs typeface="Arial" pitchFamily="34" charset="0"/>
                </a:rPr>
                <a:t>次臨調発足、</a:t>
              </a:r>
              <a:r>
                <a:rPr lang="ja-JP" altLang="en-US" sz="1600" b="1" dirty="0" smtClean="0">
                  <a:solidFill>
                    <a:schemeClr val="tx1"/>
                  </a:solidFill>
                  <a:latin typeface="+mj-lt"/>
                  <a:cs typeface="Arial" pitchFamily="34" charset="0"/>
                </a:rPr>
                <a:t>福祉政策リストラ</a:t>
              </a:r>
              <a:r>
                <a:rPr lang="ja-JP" altLang="en-US" sz="1600" dirty="0" smtClean="0">
                  <a:solidFill>
                    <a:schemeClr val="tx1"/>
                  </a:solidFill>
                  <a:latin typeface="+mj-lt"/>
                  <a:cs typeface="Arial" pitchFamily="34" charset="0"/>
                </a:rPr>
                <a:t>の危機</a:t>
              </a:r>
              <a:r>
                <a:rPr lang="en-US" sz="1600" dirty="0" smtClean="0">
                  <a:solidFill>
                    <a:schemeClr val="tx1"/>
                  </a:solidFill>
                  <a:latin typeface="+mj-lt"/>
                  <a:cs typeface="Arial" pitchFamily="34" charset="0"/>
                </a:rPr>
                <a:t> </a:t>
              </a:r>
              <a:endParaRPr lang="en-US" sz="1600" dirty="0">
                <a:solidFill>
                  <a:schemeClr val="tx1"/>
                </a:solidFill>
                <a:latin typeface="+mj-lt"/>
                <a:cs typeface="Arial" pitchFamily="34" charset="0"/>
              </a:endParaRPr>
            </a:p>
          </p:txBody>
        </p:sp>
      </p:gr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4</a:t>
            </a:fld>
            <a:endParaRPr lang="en-US" dirty="0"/>
          </a:p>
        </p:txBody>
      </p:sp>
      <p:grpSp>
        <p:nvGrpSpPr>
          <p:cNvPr id="60" name="Group 246"/>
          <p:cNvGrpSpPr/>
          <p:nvPr/>
        </p:nvGrpSpPr>
        <p:grpSpPr>
          <a:xfrm>
            <a:off x="2918386" y="1072184"/>
            <a:ext cx="1236916" cy="2643849"/>
            <a:chOff x="3990200" y="894137"/>
            <a:chExt cx="1236916" cy="2643849"/>
          </a:xfrm>
        </p:grpSpPr>
        <p:grpSp>
          <p:nvGrpSpPr>
            <p:cNvPr id="61" name="Group 227"/>
            <p:cNvGrpSpPr/>
            <p:nvPr/>
          </p:nvGrpSpPr>
          <p:grpSpPr>
            <a:xfrm>
              <a:off x="4570075" y="2286000"/>
              <a:ext cx="95250" cy="1251986"/>
              <a:chOff x="1198564" y="3104099"/>
              <a:chExt cx="95250" cy="1251986"/>
            </a:xfrm>
          </p:grpSpPr>
          <p:cxnSp>
            <p:nvCxnSpPr>
              <p:cNvPr id="63" name="Straight Connector 249"/>
              <p:cNvCxnSpPr>
                <a:stCxn id="64" idx="0"/>
              </p:cNvCxnSpPr>
              <p:nvPr/>
            </p:nvCxnSpPr>
            <p:spPr>
              <a:xfrm rot="5400000" flipH="1" flipV="1">
                <a:off x="667424" y="3682070"/>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Oval 250"/>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2" name="Rectangle 248"/>
            <p:cNvSpPr/>
            <p:nvPr/>
          </p:nvSpPr>
          <p:spPr>
            <a:xfrm>
              <a:off x="3990200" y="894137"/>
              <a:ext cx="1236916" cy="2244061"/>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児童相談所長会が、「親権制限」と</a:t>
              </a:r>
              <a:r>
                <a:rPr lang="en-US" altLang="ja-JP" sz="1600" dirty="0" smtClean="0">
                  <a:solidFill>
                    <a:schemeClr val="tx1"/>
                  </a:solidFill>
                  <a:latin typeface="+mj-lt"/>
                  <a:cs typeface="Arial" pitchFamily="34" charset="0"/>
                </a:rPr>
                <a:t>28</a:t>
              </a:r>
              <a:r>
                <a:rPr lang="ja-JP" altLang="en-US" sz="1600" dirty="0" smtClean="0">
                  <a:solidFill>
                    <a:schemeClr val="tx1"/>
                  </a:solidFill>
                  <a:latin typeface="+mj-lt"/>
                  <a:cs typeface="Arial" pitchFamily="34" charset="0"/>
                </a:rPr>
                <a:t>条申立活用により</a:t>
              </a:r>
              <a:r>
                <a:rPr lang="ja-JP" altLang="en-US" sz="1600" b="1" dirty="0" smtClean="0">
                  <a:solidFill>
                    <a:schemeClr val="tx1"/>
                  </a:solidFill>
                  <a:latin typeface="+mj-lt"/>
                  <a:cs typeface="Arial" pitchFamily="34" charset="0"/>
                </a:rPr>
                <a:t>施設措置を容易化することを提案</a:t>
              </a:r>
              <a:endParaRPr lang="en-US" sz="1600" b="1" dirty="0">
                <a:solidFill>
                  <a:schemeClr val="tx1"/>
                </a:solidFill>
                <a:latin typeface="+mj-lt"/>
                <a:cs typeface="Arial" pitchFamily="34" charset="0"/>
              </a:endParaRPr>
            </a:p>
          </p:txBody>
        </p:sp>
      </p:grpSp>
      <p:grpSp>
        <p:nvGrpSpPr>
          <p:cNvPr id="66" name="Group 261"/>
          <p:cNvGrpSpPr/>
          <p:nvPr/>
        </p:nvGrpSpPr>
        <p:grpSpPr>
          <a:xfrm rot="10800000">
            <a:off x="2918385" y="4319233"/>
            <a:ext cx="931751" cy="2293970"/>
            <a:chOff x="4146219" y="1244016"/>
            <a:chExt cx="931751" cy="2293970"/>
          </a:xfrm>
        </p:grpSpPr>
        <p:grpSp>
          <p:nvGrpSpPr>
            <p:cNvPr id="67" name="Group 227"/>
            <p:cNvGrpSpPr/>
            <p:nvPr/>
          </p:nvGrpSpPr>
          <p:grpSpPr>
            <a:xfrm>
              <a:off x="4570075" y="2286000"/>
              <a:ext cx="95250" cy="1251986"/>
              <a:chOff x="1198564" y="3104099"/>
              <a:chExt cx="95250" cy="1251986"/>
            </a:xfrm>
          </p:grpSpPr>
          <p:cxnSp>
            <p:nvCxnSpPr>
              <p:cNvPr id="69" name="Straight Connector 264"/>
              <p:cNvCxnSpPr>
                <a:stCxn id="70"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8" name="Rectangle 263"/>
            <p:cNvSpPr/>
            <p:nvPr/>
          </p:nvSpPr>
          <p:spPr>
            <a:xfrm rot="10800000">
              <a:off x="4146219" y="1244016"/>
              <a:ext cx="931751"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j-lt"/>
                  <a:cs typeface="Arial" pitchFamily="34" charset="0"/>
                </a:rPr>
                <a:t>児童養護施設、収容児童不足で</a:t>
              </a:r>
              <a:r>
                <a:rPr lang="ja-JP" altLang="en-US" sz="1400" b="1" dirty="0" smtClean="0">
                  <a:solidFill>
                    <a:schemeClr val="tx1"/>
                  </a:solidFill>
                  <a:latin typeface="+mj-lt"/>
                  <a:cs typeface="Arial" pitchFamily="34" charset="0"/>
                </a:rPr>
                <a:t>定員割れ、閉鎖の危機</a:t>
              </a:r>
              <a:endParaRPr lang="en-US" sz="1400" b="1" dirty="0">
                <a:solidFill>
                  <a:schemeClr val="tx1"/>
                </a:solidFill>
                <a:latin typeface="+mj-lt"/>
                <a:cs typeface="Arial" pitchFamily="34" charset="0"/>
              </a:endParaRPr>
            </a:p>
          </p:txBody>
        </p:sp>
      </p:grpSp>
      <p:grpSp>
        <p:nvGrpSpPr>
          <p:cNvPr id="71" name="Group 246"/>
          <p:cNvGrpSpPr/>
          <p:nvPr/>
        </p:nvGrpSpPr>
        <p:grpSpPr>
          <a:xfrm>
            <a:off x="4717094" y="1092864"/>
            <a:ext cx="1086480" cy="2658068"/>
            <a:chOff x="3926780" y="906039"/>
            <a:chExt cx="1086480" cy="2658068"/>
          </a:xfrm>
        </p:grpSpPr>
        <p:grpSp>
          <p:nvGrpSpPr>
            <p:cNvPr id="72" name="Group 227"/>
            <p:cNvGrpSpPr/>
            <p:nvPr/>
          </p:nvGrpSpPr>
          <p:grpSpPr>
            <a:xfrm>
              <a:off x="4390133" y="2297062"/>
              <a:ext cx="95250" cy="1267045"/>
              <a:chOff x="1018622" y="3115161"/>
              <a:chExt cx="95250" cy="1267045"/>
            </a:xfrm>
          </p:grpSpPr>
          <p:cxnSp>
            <p:nvCxnSpPr>
              <p:cNvPr id="74" name="Straight Connector 249"/>
              <p:cNvCxnSpPr/>
              <p:nvPr/>
            </p:nvCxnSpPr>
            <p:spPr>
              <a:xfrm rot="5400000" flipH="1" flipV="1">
                <a:off x="500398" y="3693132"/>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75" name="Oval 250"/>
              <p:cNvSpPr/>
              <p:nvPr/>
            </p:nvSpPr>
            <p:spPr>
              <a:xfrm>
                <a:off x="1018622" y="428695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73" name="Rectangle 248"/>
            <p:cNvSpPr/>
            <p:nvPr/>
          </p:nvSpPr>
          <p:spPr>
            <a:xfrm>
              <a:off x="3926780" y="906039"/>
              <a:ext cx="1086480" cy="2244061"/>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児童養護施設協会が、</a:t>
              </a:r>
              <a:r>
                <a:rPr lang="ja-JP" altLang="en-US" sz="1600" b="1" dirty="0" smtClean="0">
                  <a:solidFill>
                    <a:schemeClr val="tx1"/>
                  </a:solidFill>
                  <a:latin typeface="+mj-lt"/>
                  <a:cs typeface="Arial" pitchFamily="34" charset="0"/>
                </a:rPr>
                <a:t>家庭での</a:t>
              </a:r>
              <a:r>
                <a:rPr lang="ja-JP" altLang="en-US" sz="1600" dirty="0" smtClean="0">
                  <a:solidFill>
                    <a:schemeClr val="tx1"/>
                  </a:solidFill>
                  <a:latin typeface="+mj-lt"/>
                  <a:cs typeface="Arial" pitchFamily="34" charset="0"/>
                </a:rPr>
                <a:t>児童虐待を問題にし始める</a:t>
              </a:r>
              <a:endParaRPr lang="en-US" sz="1600" dirty="0">
                <a:solidFill>
                  <a:schemeClr val="tx1"/>
                </a:solidFill>
                <a:latin typeface="+mj-lt"/>
                <a:cs typeface="Arial" pitchFamily="34" charset="0"/>
              </a:endParaRPr>
            </a:p>
          </p:txBody>
        </p:sp>
      </p:grpSp>
      <p:grpSp>
        <p:nvGrpSpPr>
          <p:cNvPr id="76" name="Group 261"/>
          <p:cNvGrpSpPr/>
          <p:nvPr/>
        </p:nvGrpSpPr>
        <p:grpSpPr>
          <a:xfrm rot="10800000">
            <a:off x="3918498" y="4314811"/>
            <a:ext cx="1018622" cy="2310569"/>
            <a:chOff x="4245555" y="1248862"/>
            <a:chExt cx="1018622" cy="2310569"/>
          </a:xfrm>
        </p:grpSpPr>
        <p:grpSp>
          <p:nvGrpSpPr>
            <p:cNvPr id="77" name="Group 227"/>
            <p:cNvGrpSpPr/>
            <p:nvPr/>
          </p:nvGrpSpPr>
          <p:grpSpPr>
            <a:xfrm>
              <a:off x="4759153" y="2346612"/>
              <a:ext cx="95250" cy="1212819"/>
              <a:chOff x="1387642" y="3164711"/>
              <a:chExt cx="95250" cy="1212819"/>
            </a:xfrm>
          </p:grpSpPr>
          <p:cxnSp>
            <p:nvCxnSpPr>
              <p:cNvPr id="79" name="Straight Connector 264"/>
              <p:cNvCxnSpPr/>
              <p:nvPr/>
            </p:nvCxnSpPr>
            <p:spPr>
              <a:xfrm rot="5400000" flipH="1" flipV="1">
                <a:off x="855624" y="3742682"/>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Oval 265"/>
              <p:cNvSpPr/>
              <p:nvPr/>
            </p:nvSpPr>
            <p:spPr>
              <a:xfrm>
                <a:off x="1387642" y="4282280"/>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78" name="Rectangle 263"/>
            <p:cNvSpPr/>
            <p:nvPr/>
          </p:nvSpPr>
          <p:spPr>
            <a:xfrm rot="10800000">
              <a:off x="4245555" y="1248862"/>
              <a:ext cx="1018622"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児童養護施設・児相収容所内での体罰・児童虐待</a:t>
              </a:r>
              <a:endParaRPr lang="en-US" sz="1600" dirty="0">
                <a:solidFill>
                  <a:schemeClr val="tx1"/>
                </a:solidFill>
                <a:latin typeface="+mj-lt"/>
                <a:cs typeface="Arial" pitchFamily="34" charset="0"/>
              </a:endParaRPr>
            </a:p>
          </p:txBody>
        </p:sp>
      </p:grpSp>
      <p:grpSp>
        <p:nvGrpSpPr>
          <p:cNvPr id="81" name="Group 246"/>
          <p:cNvGrpSpPr/>
          <p:nvPr/>
        </p:nvGrpSpPr>
        <p:grpSpPr>
          <a:xfrm>
            <a:off x="5841739" y="1078181"/>
            <a:ext cx="1318889" cy="2643849"/>
            <a:chOff x="3908227" y="894137"/>
            <a:chExt cx="1318889" cy="2643849"/>
          </a:xfrm>
        </p:grpSpPr>
        <p:grpSp>
          <p:nvGrpSpPr>
            <p:cNvPr id="82" name="Group 227"/>
            <p:cNvGrpSpPr/>
            <p:nvPr/>
          </p:nvGrpSpPr>
          <p:grpSpPr>
            <a:xfrm>
              <a:off x="4570075" y="2286000"/>
              <a:ext cx="95250" cy="1251986"/>
              <a:chOff x="1198564" y="3104099"/>
              <a:chExt cx="95250" cy="1251986"/>
            </a:xfrm>
          </p:grpSpPr>
          <p:cxnSp>
            <p:nvCxnSpPr>
              <p:cNvPr id="84" name="Straight Connector 249"/>
              <p:cNvCxnSpPr>
                <a:stCxn id="85" idx="0"/>
              </p:cNvCxnSpPr>
              <p:nvPr/>
            </p:nvCxnSpPr>
            <p:spPr>
              <a:xfrm rot="5400000" flipH="1" flipV="1">
                <a:off x="667424" y="3682070"/>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85" name="Oval 250"/>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83" name="Rectangle 248"/>
            <p:cNvSpPr/>
            <p:nvPr/>
          </p:nvSpPr>
          <p:spPr>
            <a:xfrm>
              <a:off x="3908227" y="894137"/>
              <a:ext cx="1318889" cy="2244061"/>
            </a:xfrm>
            <a:prstGeom prst="rect">
              <a:avLst/>
            </a:prstGeom>
            <a:solidFill>
              <a:srgbClr val="CC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00"/>
                  </a:solidFill>
                  <a:latin typeface="+mj-lt"/>
                  <a:cs typeface="Arial" pitchFamily="34" charset="0"/>
                </a:rPr>
                <a:t>厚生省</a:t>
              </a:r>
              <a:r>
                <a:rPr lang="en-US" altLang="ja-JP" sz="1600" dirty="0" smtClean="0">
                  <a:solidFill>
                    <a:srgbClr val="FFFF00"/>
                  </a:solidFill>
                  <a:latin typeface="+mj-lt"/>
                  <a:cs typeface="Arial" pitchFamily="34" charset="0"/>
                </a:rPr>
                <a:t>433</a:t>
              </a:r>
              <a:r>
                <a:rPr lang="ja-JP" altLang="en-US" sz="1600" dirty="0" smtClean="0">
                  <a:solidFill>
                    <a:srgbClr val="FFFF00"/>
                  </a:solidFill>
                  <a:latin typeface="+mj-lt"/>
                  <a:cs typeface="Arial" pitchFamily="34" charset="0"/>
                </a:rPr>
                <a:t>号通知：法令の根拠ないまま、</a:t>
              </a:r>
              <a:r>
                <a:rPr lang="ja-JP" altLang="en-US" sz="1600" b="1" dirty="0" smtClean="0">
                  <a:solidFill>
                    <a:srgbClr val="FFFF00"/>
                  </a:solidFill>
                  <a:latin typeface="+mj-lt"/>
                  <a:cs typeface="Arial" pitchFamily="34" charset="0"/>
                </a:rPr>
                <a:t>保護者の同意なき児童拉致</a:t>
              </a:r>
              <a:r>
                <a:rPr lang="ja-JP" altLang="en-US" sz="1600" dirty="0" smtClean="0">
                  <a:solidFill>
                    <a:srgbClr val="FFFF00"/>
                  </a:solidFill>
                  <a:latin typeface="+mj-lt"/>
                  <a:cs typeface="Arial" pitchFamily="34" charset="0"/>
                </a:rPr>
                <a:t>を児相に指示</a:t>
              </a:r>
              <a:endParaRPr lang="en-US" sz="1600" dirty="0">
                <a:solidFill>
                  <a:srgbClr val="FFFF00"/>
                </a:solidFill>
                <a:latin typeface="+mj-lt"/>
                <a:cs typeface="Arial" pitchFamily="34" charset="0"/>
              </a:endParaRPr>
            </a:p>
          </p:txBody>
        </p:sp>
      </p:grpSp>
      <p:grpSp>
        <p:nvGrpSpPr>
          <p:cNvPr id="87" name="Group 261"/>
          <p:cNvGrpSpPr/>
          <p:nvPr/>
        </p:nvGrpSpPr>
        <p:grpSpPr>
          <a:xfrm rot="10800000">
            <a:off x="4979837" y="4317430"/>
            <a:ext cx="757296" cy="2295773"/>
            <a:chOff x="4382948" y="1263658"/>
            <a:chExt cx="757296" cy="2295773"/>
          </a:xfrm>
        </p:grpSpPr>
        <p:grpSp>
          <p:nvGrpSpPr>
            <p:cNvPr id="88" name="Group 227"/>
            <p:cNvGrpSpPr/>
            <p:nvPr/>
          </p:nvGrpSpPr>
          <p:grpSpPr>
            <a:xfrm>
              <a:off x="4759153" y="2346612"/>
              <a:ext cx="95250" cy="1212819"/>
              <a:chOff x="1387642" y="3164711"/>
              <a:chExt cx="95250" cy="1212819"/>
            </a:xfrm>
          </p:grpSpPr>
          <p:cxnSp>
            <p:nvCxnSpPr>
              <p:cNvPr id="90" name="Straight Connector 264"/>
              <p:cNvCxnSpPr/>
              <p:nvPr/>
            </p:nvCxnSpPr>
            <p:spPr>
              <a:xfrm rot="5400000" flipH="1" flipV="1">
                <a:off x="855624" y="3742682"/>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Oval 265"/>
              <p:cNvSpPr/>
              <p:nvPr/>
            </p:nvSpPr>
            <p:spPr>
              <a:xfrm>
                <a:off x="1387642" y="4282280"/>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89" name="Rectangle 263"/>
            <p:cNvSpPr/>
            <p:nvPr/>
          </p:nvSpPr>
          <p:spPr>
            <a:xfrm rot="10800000">
              <a:off x="4382948" y="1263658"/>
              <a:ext cx="757296" cy="1964765"/>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j-lt"/>
                  <a:cs typeface="Arial" pitchFamily="34" charset="0"/>
                </a:rPr>
                <a:t>子どもの権利条約批准</a:t>
              </a:r>
              <a:endParaRPr lang="en-US" sz="1600" b="1" dirty="0">
                <a:solidFill>
                  <a:schemeClr val="bg1"/>
                </a:solidFill>
                <a:latin typeface="+mj-lt"/>
                <a:cs typeface="Arial" pitchFamily="34" charset="0"/>
              </a:endParaRPr>
            </a:p>
          </p:txBody>
        </p:sp>
      </p:grpSp>
      <p:grpSp>
        <p:nvGrpSpPr>
          <p:cNvPr id="92" name="Group 261"/>
          <p:cNvGrpSpPr/>
          <p:nvPr/>
        </p:nvGrpSpPr>
        <p:grpSpPr>
          <a:xfrm rot="10800000">
            <a:off x="7640522" y="4331410"/>
            <a:ext cx="1018622" cy="2326951"/>
            <a:chOff x="4060764" y="1211035"/>
            <a:chExt cx="1018622" cy="2326951"/>
          </a:xfrm>
        </p:grpSpPr>
        <p:grpSp>
          <p:nvGrpSpPr>
            <p:cNvPr id="93" name="Group 227"/>
            <p:cNvGrpSpPr/>
            <p:nvPr/>
          </p:nvGrpSpPr>
          <p:grpSpPr>
            <a:xfrm>
              <a:off x="4570075" y="2286000"/>
              <a:ext cx="95250" cy="1251986"/>
              <a:chOff x="1198564" y="3104099"/>
              <a:chExt cx="95250" cy="1251986"/>
            </a:xfrm>
          </p:grpSpPr>
          <p:cxnSp>
            <p:nvCxnSpPr>
              <p:cNvPr id="95" name="Straight Connector 264"/>
              <p:cNvCxnSpPr>
                <a:stCxn id="96"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94" name="Rectangle 263"/>
            <p:cNvSpPr/>
            <p:nvPr/>
          </p:nvSpPr>
          <p:spPr>
            <a:xfrm rot="10800000">
              <a:off x="4060764" y="1211035"/>
              <a:ext cx="1018622"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a:t>
              </a:r>
              <a:r>
                <a:rPr lang="ja-JP" altLang="en-US" sz="1600" b="1" dirty="0" smtClean="0">
                  <a:solidFill>
                    <a:schemeClr val="tx1"/>
                  </a:solidFill>
                  <a:latin typeface="+mj-lt"/>
                  <a:cs typeface="Arial" pitchFamily="34" charset="0"/>
                </a:rPr>
                <a:t>人工孤児</a:t>
              </a:r>
              <a:r>
                <a:rPr lang="ja-JP" altLang="en-US" sz="1600" dirty="0" smtClean="0">
                  <a:solidFill>
                    <a:schemeClr val="tx1"/>
                  </a:solidFill>
                  <a:latin typeface="+mj-lt"/>
                  <a:cs typeface="Arial" pitchFamily="34" charset="0"/>
                </a:rPr>
                <a:t>」の制度的生産で児童養護施設の</a:t>
              </a:r>
              <a:r>
                <a:rPr lang="ja-JP" altLang="en-US" sz="1600" b="1" dirty="0" smtClean="0">
                  <a:solidFill>
                    <a:schemeClr val="tx1"/>
                  </a:solidFill>
                  <a:latin typeface="+mj-lt"/>
                  <a:cs typeface="Arial" pitchFamily="34" charset="0"/>
                </a:rPr>
                <a:t>定員不足問題解消</a:t>
              </a:r>
              <a:endParaRPr lang="en-US" sz="1600" b="1" dirty="0">
                <a:solidFill>
                  <a:schemeClr val="tx1"/>
                </a:solidFill>
                <a:latin typeface="+mj-lt"/>
                <a:cs typeface="Arial" pitchFamily="34" charset="0"/>
              </a:endParaRPr>
            </a:p>
          </p:txBody>
        </p:sp>
      </p:grpSp>
      <p:cxnSp>
        <p:nvCxnSpPr>
          <p:cNvPr id="97" name="Straight Connector 161"/>
          <p:cNvCxnSpPr/>
          <p:nvPr/>
        </p:nvCxnSpPr>
        <p:spPr>
          <a:xfrm rot="5400000">
            <a:off x="3468491" y="3771538"/>
            <a:ext cx="116679"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8" name="Group 246"/>
          <p:cNvGrpSpPr/>
          <p:nvPr/>
        </p:nvGrpSpPr>
        <p:grpSpPr>
          <a:xfrm>
            <a:off x="7229681" y="1066819"/>
            <a:ext cx="1086480" cy="2669970"/>
            <a:chOff x="3908228" y="894137"/>
            <a:chExt cx="1086480" cy="2669970"/>
          </a:xfrm>
        </p:grpSpPr>
        <p:grpSp>
          <p:nvGrpSpPr>
            <p:cNvPr id="99" name="Group 227"/>
            <p:cNvGrpSpPr/>
            <p:nvPr/>
          </p:nvGrpSpPr>
          <p:grpSpPr>
            <a:xfrm>
              <a:off x="4390133" y="2297062"/>
              <a:ext cx="95250" cy="1267045"/>
              <a:chOff x="1018622" y="3115161"/>
              <a:chExt cx="95250" cy="1267045"/>
            </a:xfrm>
          </p:grpSpPr>
          <p:cxnSp>
            <p:nvCxnSpPr>
              <p:cNvPr id="101" name="Straight Connector 249"/>
              <p:cNvCxnSpPr/>
              <p:nvPr/>
            </p:nvCxnSpPr>
            <p:spPr>
              <a:xfrm rot="5400000" flipH="1" flipV="1">
                <a:off x="500398" y="3693132"/>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02" name="Oval 250"/>
              <p:cNvSpPr/>
              <p:nvPr/>
            </p:nvSpPr>
            <p:spPr>
              <a:xfrm>
                <a:off x="1018622" y="4286956"/>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00" name="Rectangle 248"/>
            <p:cNvSpPr/>
            <p:nvPr/>
          </p:nvSpPr>
          <p:spPr>
            <a:xfrm>
              <a:off x="3908228" y="894137"/>
              <a:ext cx="1086480" cy="2244061"/>
            </a:xfrm>
            <a:prstGeom prst="rect">
              <a:avLst/>
            </a:prstGeom>
            <a:solidFill>
              <a:srgbClr val="A10B1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FF00"/>
                  </a:solidFill>
                  <a:latin typeface="+mj-lt"/>
                  <a:cs typeface="Arial" pitchFamily="34" charset="0"/>
                </a:rPr>
                <a:t>児童虐待防止法</a:t>
              </a:r>
              <a:r>
                <a:rPr lang="en-US" altLang="ja-JP" sz="1600" b="1" dirty="0" smtClean="0">
                  <a:solidFill>
                    <a:srgbClr val="FFFF00"/>
                  </a:solidFill>
                  <a:latin typeface="+mj-lt"/>
                  <a:cs typeface="Arial" pitchFamily="34" charset="0"/>
                </a:rPr>
                <a:t/>
              </a:r>
              <a:br>
                <a:rPr lang="en-US" altLang="ja-JP" sz="1600" b="1" dirty="0" smtClean="0">
                  <a:solidFill>
                    <a:srgbClr val="FFFF00"/>
                  </a:solidFill>
                  <a:latin typeface="+mj-lt"/>
                  <a:cs typeface="Arial" pitchFamily="34" charset="0"/>
                </a:rPr>
              </a:br>
              <a:r>
                <a:rPr lang="ja-JP" altLang="en-US" sz="1600" b="1" dirty="0" smtClean="0">
                  <a:solidFill>
                    <a:srgbClr val="FFFF00"/>
                  </a:solidFill>
                  <a:latin typeface="+mj-lt"/>
                  <a:cs typeface="Arial" pitchFamily="34" charset="0"/>
                </a:rPr>
                <a:t>制定</a:t>
              </a:r>
              <a:endParaRPr lang="en-US" sz="1600" b="1" dirty="0">
                <a:solidFill>
                  <a:srgbClr val="FFFF00"/>
                </a:solidFill>
                <a:latin typeface="+mj-lt"/>
                <a:cs typeface="Arial" pitchFamily="34" charset="0"/>
              </a:endParaRPr>
            </a:p>
          </p:txBody>
        </p:sp>
      </p:grpSp>
      <p:grpSp>
        <p:nvGrpSpPr>
          <p:cNvPr id="103" name="Group 261"/>
          <p:cNvGrpSpPr/>
          <p:nvPr/>
        </p:nvGrpSpPr>
        <p:grpSpPr>
          <a:xfrm rot="10800000">
            <a:off x="5987164" y="4331410"/>
            <a:ext cx="1018622" cy="2293970"/>
            <a:chOff x="4146218" y="1244016"/>
            <a:chExt cx="1018622" cy="2293970"/>
          </a:xfrm>
        </p:grpSpPr>
        <p:grpSp>
          <p:nvGrpSpPr>
            <p:cNvPr id="104" name="Group 227"/>
            <p:cNvGrpSpPr/>
            <p:nvPr/>
          </p:nvGrpSpPr>
          <p:grpSpPr>
            <a:xfrm>
              <a:off x="4570075" y="2286000"/>
              <a:ext cx="95250" cy="1251986"/>
              <a:chOff x="1198564" y="3104099"/>
              <a:chExt cx="95250" cy="1251986"/>
            </a:xfrm>
          </p:grpSpPr>
          <p:cxnSp>
            <p:nvCxnSpPr>
              <p:cNvPr id="106" name="Straight Connector 264"/>
              <p:cNvCxnSpPr>
                <a:stCxn id="107"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105" name="Rectangle 263"/>
            <p:cNvSpPr/>
            <p:nvPr/>
          </p:nvSpPr>
          <p:spPr>
            <a:xfrm rot="10800000">
              <a:off x="4146218" y="1244016"/>
              <a:ext cx="1018622"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j-lt"/>
                  <a:cs typeface="Arial" pitchFamily="34" charset="0"/>
                </a:rPr>
                <a:t>児相収容所内では、馬のムチで児童を</a:t>
              </a:r>
              <a:r>
                <a:rPr lang="ja-JP" altLang="en-US" sz="1600" dirty="0" err="1" smtClean="0">
                  <a:solidFill>
                    <a:schemeClr val="tx1"/>
                  </a:solidFill>
                  <a:latin typeface="+mj-lt"/>
                  <a:cs typeface="Arial" pitchFamily="34" charset="0"/>
                </a:rPr>
                <a:t>し</a:t>
              </a:r>
              <a:r>
                <a:rPr lang="ja-JP" altLang="en-US" sz="1600" dirty="0" smtClean="0">
                  <a:solidFill>
                    <a:schemeClr val="tx1"/>
                  </a:solidFill>
                  <a:latin typeface="+mj-lt"/>
                  <a:cs typeface="Arial" pitchFamily="34" charset="0"/>
                </a:rPr>
                <a:t>ばくような</a:t>
              </a:r>
              <a:r>
                <a:rPr lang="ja-JP" altLang="en-US" sz="1600" b="1" dirty="0" smtClean="0">
                  <a:solidFill>
                    <a:schemeClr val="tx1"/>
                  </a:solidFill>
                  <a:latin typeface="+mj-lt"/>
                  <a:cs typeface="Arial" pitchFamily="34" charset="0"/>
                </a:rPr>
                <a:t>虐待横行</a:t>
              </a:r>
              <a:endParaRPr lang="en-US" sz="1600" b="1" dirty="0">
                <a:solidFill>
                  <a:schemeClr val="tx1"/>
                </a:solidFill>
                <a:latin typeface="+mj-lt"/>
                <a:cs typeface="Arial" pitchFamily="34" charset="0"/>
              </a:endParaRPr>
            </a:p>
          </p:txBody>
        </p:sp>
      </p:grpSp>
      <p:grpSp>
        <p:nvGrpSpPr>
          <p:cNvPr id="108" name="Group 261"/>
          <p:cNvGrpSpPr/>
          <p:nvPr/>
        </p:nvGrpSpPr>
        <p:grpSpPr>
          <a:xfrm rot="10800000">
            <a:off x="156640" y="4303438"/>
            <a:ext cx="1018622" cy="2293970"/>
            <a:chOff x="4146218" y="1244016"/>
            <a:chExt cx="1018622" cy="2293970"/>
          </a:xfrm>
        </p:grpSpPr>
        <p:grpSp>
          <p:nvGrpSpPr>
            <p:cNvPr id="109" name="Group 227"/>
            <p:cNvGrpSpPr/>
            <p:nvPr/>
          </p:nvGrpSpPr>
          <p:grpSpPr>
            <a:xfrm>
              <a:off x="4570075" y="2286000"/>
              <a:ext cx="95250" cy="1251986"/>
              <a:chOff x="1198564" y="3104099"/>
              <a:chExt cx="95250" cy="1251986"/>
            </a:xfrm>
          </p:grpSpPr>
          <p:cxnSp>
            <p:nvCxnSpPr>
              <p:cNvPr id="111" name="Straight Connector 264"/>
              <p:cNvCxnSpPr>
                <a:stCxn id="112"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10" name="Rectangle 263"/>
            <p:cNvSpPr/>
            <p:nvPr/>
          </p:nvSpPr>
          <p:spPr>
            <a:xfrm rot="10800000">
              <a:off x="4146218" y="1244016"/>
              <a:ext cx="1018622"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j-lt"/>
                  <a:cs typeface="Arial" pitchFamily="34" charset="0"/>
                </a:rPr>
                <a:t>国連のキャロル、児童養護施設の親権代行規定削除を勧告（実現せず）</a:t>
              </a:r>
              <a:endParaRPr lang="en-US" sz="1400" dirty="0">
                <a:solidFill>
                  <a:schemeClr val="tx1"/>
                </a:solidFill>
                <a:latin typeface="+mj-lt"/>
                <a:cs typeface="Arial" pitchFamily="34" charset="0"/>
              </a:endParaRPr>
            </a:p>
          </p:txBody>
        </p:sp>
      </p:grpSp>
      <p:grpSp>
        <p:nvGrpSpPr>
          <p:cNvPr id="113" name="Group 246"/>
          <p:cNvGrpSpPr/>
          <p:nvPr/>
        </p:nvGrpSpPr>
        <p:grpSpPr>
          <a:xfrm>
            <a:off x="94999" y="1069897"/>
            <a:ext cx="1123621" cy="2643849"/>
            <a:chOff x="4103495" y="894137"/>
            <a:chExt cx="1123621" cy="2643849"/>
          </a:xfrm>
        </p:grpSpPr>
        <p:grpSp>
          <p:nvGrpSpPr>
            <p:cNvPr id="114" name="Group 227"/>
            <p:cNvGrpSpPr/>
            <p:nvPr/>
          </p:nvGrpSpPr>
          <p:grpSpPr>
            <a:xfrm>
              <a:off x="4570075" y="2286000"/>
              <a:ext cx="95250" cy="1251986"/>
              <a:chOff x="1198564" y="3104099"/>
              <a:chExt cx="95250" cy="1251986"/>
            </a:xfrm>
          </p:grpSpPr>
          <p:cxnSp>
            <p:nvCxnSpPr>
              <p:cNvPr id="116" name="Straight Connector 249"/>
              <p:cNvCxnSpPr>
                <a:stCxn id="117" idx="0"/>
              </p:cNvCxnSpPr>
              <p:nvPr/>
            </p:nvCxnSpPr>
            <p:spPr>
              <a:xfrm rot="5400000" flipH="1" flipV="1">
                <a:off x="667424" y="3682070"/>
                <a:ext cx="1157530" cy="158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7" name="Oval 250"/>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15" name="Rectangle 248"/>
            <p:cNvSpPr/>
            <p:nvPr/>
          </p:nvSpPr>
          <p:spPr>
            <a:xfrm>
              <a:off x="4103495" y="894137"/>
              <a:ext cx="1123621" cy="2244061"/>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j-lt"/>
                  <a:cs typeface="Arial" pitchFamily="34" charset="0"/>
                </a:rPr>
                <a:t>戦争孤児問題。児福法制定</a:t>
              </a:r>
              <a:r>
                <a:rPr lang="ja-JP" altLang="en-US" sz="1600" dirty="0" smtClean="0">
                  <a:solidFill>
                    <a:schemeClr val="tx1"/>
                  </a:solidFill>
                  <a:latin typeface="+mj-lt"/>
                  <a:cs typeface="Arial" pitchFamily="34" charset="0"/>
                </a:rPr>
                <a:t>。慈善団体により設置された施設が治安のため制度化</a:t>
              </a:r>
              <a:endParaRPr lang="en-US" sz="1600" dirty="0">
                <a:solidFill>
                  <a:schemeClr val="tx1"/>
                </a:solidFill>
                <a:latin typeface="+mj-lt"/>
                <a:cs typeface="Arial" pitchFamily="34" charset="0"/>
              </a:endParaRPr>
            </a:p>
          </p:txBody>
        </p:sp>
      </p:grpSp>
      <p:grpSp>
        <p:nvGrpSpPr>
          <p:cNvPr id="118" name="Group 261"/>
          <p:cNvGrpSpPr/>
          <p:nvPr/>
        </p:nvGrpSpPr>
        <p:grpSpPr>
          <a:xfrm rot="10800000">
            <a:off x="1132895" y="4311811"/>
            <a:ext cx="870859" cy="2293970"/>
            <a:chOff x="4146219" y="1244016"/>
            <a:chExt cx="870859" cy="2293970"/>
          </a:xfrm>
        </p:grpSpPr>
        <p:grpSp>
          <p:nvGrpSpPr>
            <p:cNvPr id="119" name="Group 227"/>
            <p:cNvGrpSpPr/>
            <p:nvPr/>
          </p:nvGrpSpPr>
          <p:grpSpPr>
            <a:xfrm>
              <a:off x="4570075" y="2286000"/>
              <a:ext cx="95250" cy="1251986"/>
              <a:chOff x="1198564" y="3104099"/>
              <a:chExt cx="95250" cy="1251986"/>
            </a:xfrm>
          </p:grpSpPr>
          <p:cxnSp>
            <p:nvCxnSpPr>
              <p:cNvPr id="121" name="Straight Connector 264"/>
              <p:cNvCxnSpPr>
                <a:stCxn id="122" idx="0"/>
              </p:cNvCxnSpPr>
              <p:nvPr/>
            </p:nvCxnSpPr>
            <p:spPr>
              <a:xfrm rot="5400000" flipH="1" flipV="1">
                <a:off x="667424" y="3682070"/>
                <a:ext cx="1157530" cy="1588"/>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2" name="Oval 265"/>
              <p:cNvSpPr/>
              <p:nvPr/>
            </p:nvSpPr>
            <p:spPr>
              <a:xfrm>
                <a:off x="1198564" y="4260835"/>
                <a:ext cx="95250" cy="95250"/>
              </a:xfrm>
              <a:prstGeom prst="ellipse">
                <a:avLst/>
              </a:prstGeom>
              <a:solidFill>
                <a:srgbClr val="FF000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120" name="Rectangle 263"/>
            <p:cNvSpPr/>
            <p:nvPr/>
          </p:nvSpPr>
          <p:spPr>
            <a:xfrm rot="10800000">
              <a:off x="4146219" y="1244016"/>
              <a:ext cx="870859" cy="1964765"/>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j-lt"/>
                  <a:cs typeface="Arial" pitchFamily="34" charset="0"/>
                </a:rPr>
                <a:t>孤児減少と共に、</a:t>
              </a:r>
              <a:r>
                <a:rPr lang="ja-JP" altLang="en-US" sz="1400" b="1" dirty="0" smtClean="0">
                  <a:solidFill>
                    <a:schemeClr val="tx1"/>
                  </a:solidFill>
                  <a:latin typeface="+mj-lt"/>
                  <a:cs typeface="Arial" pitchFamily="34" charset="0"/>
                </a:rPr>
                <a:t>児相の行政ニーズ衰退</a:t>
              </a:r>
              <a:r>
                <a:rPr lang="ja-JP" altLang="en-US" sz="1400" dirty="0" smtClean="0">
                  <a:solidFill>
                    <a:schemeClr val="tx1"/>
                  </a:solidFill>
                  <a:latin typeface="+mj-lt"/>
                  <a:cs typeface="Arial" pitchFamily="34" charset="0"/>
                </a:rPr>
                <a:t>。不登校など扱うように</a:t>
              </a:r>
              <a:endParaRPr lang="en-US" sz="1600" dirty="0">
                <a:solidFill>
                  <a:schemeClr val="tx1"/>
                </a:solidFill>
                <a:latin typeface="+mj-lt"/>
                <a:cs typeface="Arial" pitchFamily="34" charset="0"/>
              </a:endParaRPr>
            </a:p>
          </p:txBody>
        </p:sp>
      </p:grpSp>
      <p:sp>
        <p:nvSpPr>
          <p:cNvPr id="123" name="TextBox 140"/>
          <p:cNvSpPr txBox="1"/>
          <p:nvPr/>
        </p:nvSpPr>
        <p:spPr>
          <a:xfrm>
            <a:off x="956641" y="3879259"/>
            <a:ext cx="1118226" cy="307777"/>
          </a:xfrm>
          <a:prstGeom prst="rect">
            <a:avLst/>
          </a:prstGeom>
          <a:noFill/>
          <a:ln>
            <a:noFill/>
          </a:ln>
        </p:spPr>
        <p:txBody>
          <a:bodyPr wrap="square" rtlCol="0">
            <a:spAutoFit/>
          </a:bodyPr>
          <a:lstStyle/>
          <a:p>
            <a:pPr algn="ctr"/>
            <a:r>
              <a:rPr lang="ja-JP" altLang="en-US" sz="1400" b="1" dirty="0" smtClean="0">
                <a:solidFill>
                  <a:schemeClr val="bg1"/>
                </a:solidFill>
                <a:effectLst>
                  <a:outerShdw blurRad="38100" dist="38100" dir="2700000" algn="tl">
                    <a:srgbClr val="000000">
                      <a:alpha val="43137"/>
                    </a:srgbClr>
                  </a:outerShdw>
                </a:effectLst>
                <a:latin typeface="+mj-lt"/>
                <a:cs typeface="Arial" pitchFamily="34" charset="0"/>
              </a:rPr>
              <a:t>高度成長期</a:t>
            </a:r>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2942671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ipe(left)">
                                      <p:cBhvr>
                                        <p:cTn id="7" dur="35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down)">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up)">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up)">
                                      <p:cBhvr>
                                        <p:cTn id="22" dur="5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up)">
                                      <p:cBhvr>
                                        <p:cTn id="27" dur="500"/>
                                        <p:tgtEl>
                                          <p:spTgt spid="2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7"/>
                                        </p:tgtEl>
                                        <p:attrNameLst>
                                          <p:attrName>style.visibility</p:attrName>
                                        </p:attrNameLst>
                                      </p:cBhvr>
                                      <p:to>
                                        <p:strVal val="visible"/>
                                      </p:to>
                                    </p:set>
                                    <p:animEffect transition="in" filter="wipe(down)">
                                      <p:cBhvr>
                                        <p:cTn id="32" dur="500"/>
                                        <p:tgtEl>
                                          <p:spTgt spid="2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up)">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up)">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randombar(horizontal)">
                                      <p:cBhvr>
                                        <p:cTn id="52" dur="500"/>
                                        <p:tgtEl>
                                          <p:spTgt spid="8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dow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wipe(up)">
                                      <p:cBhvr>
                                        <p:cTn id="62" dur="500"/>
                                        <p:tgtEl>
                                          <p:spTgt spid="1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down)">
                                      <p:cBhvr>
                                        <p:cTn id="67" dur="500"/>
                                        <p:tgtEl>
                                          <p:spTgt spid="81"/>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randombar(horizontal)">
                                      <p:cBhvr>
                                        <p:cTn id="72" dur="500"/>
                                        <p:tgtEl>
                                          <p:spTgt spid="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up)">
                                      <p:cBhvr>
                                        <p:cTn id="7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60487" y="3048000"/>
            <a:ext cx="7553915" cy="4267200"/>
          </a:xfrm>
        </p:spPr>
        <p:txBody>
          <a:bodyPr>
            <a:normAutofit/>
          </a:bodyPr>
          <a:lstStyle/>
          <a:p>
            <a:pPr marL="0" indent="0">
              <a:buNone/>
            </a:pPr>
            <a:endParaRPr lang="en-US" altLang="ja-JP" dirty="0" smtClean="0">
              <a:effectLst>
                <a:innerShdw blurRad="63500" dist="50800">
                  <a:prstClr val="black">
                    <a:alpha val="50000"/>
                  </a:prstClr>
                </a:innerShdw>
              </a:effectLst>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これらの条文は、児童の発達権、発達による幸福追求権、ならびにこの権利を実現するための保護者の権利・義務を規定している。</a:t>
            </a:r>
            <a:endParaRPr lang="ja-JP" altLang="en-US"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ところが、措置された児童が児童養護施設退所後の学歴は、大卒がわずか</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15.1%</a:t>
            </a:r>
            <a:r>
              <a:rPr lang="ja-JP" altLang="en-US" sz="1800" dirty="0" err="1"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一般家庭の子女の場合は大学進学率</a:t>
            </a:r>
            <a:r>
              <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65.4%</a:t>
            </a: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で、大学進学率が圧倒的に低い。</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つまり、施設措置された児童の発達に責任を持つはずの施設長は、その義務を果たしていない。</a:t>
            </a:r>
            <a:endParaRPr lang="en-US" altLang="ja-JP"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pPr>
              <a:lnSpc>
                <a:spcPct val="80000"/>
              </a:lnSpc>
            </a:pPr>
            <a:r>
              <a:rPr lang="ja-JP" altLang="en-US" sz="1800" dirty="0" smtClean="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rPr>
              <a:t>ひとたび児童が拉致・施設措置されると、その生涯が暗澹たるものになる。これは到底、児童福祉政策とはいえない。</a:t>
            </a:r>
            <a:endParaRPr lang="ja-JP" altLang="ja-JP" sz="1800" dirty="0">
              <a:effectLst>
                <a:innerShdw blurRad="63500" dist="50800">
                  <a:prstClr val="black">
                    <a:alpha val="50000"/>
                  </a:prstClr>
                </a:innerShdw>
              </a:effectLst>
              <a:latin typeface="HGSｺﾞｼｯｸM" panose="020B0600000000000000" pitchFamily="50" charset="-128"/>
              <a:ea typeface="HGSｺﾞｼｯｸM" panose="020B0600000000000000" pitchFamily="50" charset="-128"/>
            </a:endParaRPr>
          </a:p>
          <a:p>
            <a:endParaRPr lang="en-US" altLang="ja-JP" dirty="0" smtClean="0">
              <a:effectLst>
                <a:innerShdw blurRad="63500" dist="50800">
                  <a:prstClr val="black">
                    <a:alpha val="50000"/>
                  </a:prstClr>
                </a:innerShdw>
              </a:effectLst>
            </a:endParaRPr>
          </a:p>
        </p:txBody>
      </p:sp>
      <p:sp>
        <p:nvSpPr>
          <p:cNvPr id="5" name="テキスト ボックス 4"/>
          <p:cNvSpPr txBox="1"/>
          <p:nvPr/>
        </p:nvSpPr>
        <p:spPr>
          <a:xfrm>
            <a:off x="726817" y="339952"/>
            <a:ext cx="7730286" cy="3083921"/>
          </a:xfrm>
          <a:prstGeom prst="rect">
            <a:avLst/>
          </a:prstGeom>
          <a:gradFill flip="none" rotWithShape="1">
            <a:gsLst>
              <a:gs pos="4000">
                <a:srgbClr val="FFFF00"/>
              </a:gs>
              <a:gs pos="85000">
                <a:srgbClr val="99FF66"/>
              </a:gs>
              <a:gs pos="100000">
                <a:schemeClr val="accent3">
                  <a:lumMod val="100000"/>
                </a:schemeClr>
              </a:gs>
            </a:gsLst>
            <a:path path="circle">
              <a:fillToRect l="50000" t="-80000" r="50000" b="180000"/>
            </a:path>
            <a:tileRect/>
          </a:gradFill>
        </p:spPr>
        <p:txBody>
          <a:bodyPr wrap="square" rtlCol="0">
            <a:spAutoFit/>
          </a:bodyPr>
          <a:lstStyle/>
          <a:p>
            <a:pPr>
              <a:lnSpc>
                <a:spcPct val="90000"/>
              </a:lnSpc>
            </a:pPr>
            <a:r>
              <a:rPr kumimoji="1" lang="ja-JP" altLang="en-US" sz="2400" i="1" dirty="0" smtClean="0">
                <a:solidFill>
                  <a:schemeClr val="accent1">
                    <a:lumMod val="50000"/>
                  </a:schemeClr>
                </a:solidFill>
              </a:rPr>
              <a:t>第</a:t>
            </a:r>
            <a:r>
              <a:rPr kumimoji="1" lang="en-US" altLang="ja-JP" sz="2400" i="1" dirty="0" smtClean="0">
                <a:solidFill>
                  <a:schemeClr val="accent1">
                    <a:lumMod val="50000"/>
                  </a:schemeClr>
                </a:solidFill>
              </a:rPr>
              <a:t>29</a:t>
            </a:r>
            <a:r>
              <a:rPr kumimoji="1" lang="ja-JP" altLang="en-US" sz="2400" i="1" dirty="0" smtClean="0">
                <a:solidFill>
                  <a:schemeClr val="accent1">
                    <a:lumMod val="50000"/>
                  </a:schemeClr>
                </a:solidFill>
              </a:rPr>
              <a:t>条</a:t>
            </a:r>
            <a:r>
              <a:rPr kumimoji="1" lang="en-US" altLang="ja-JP" sz="2400" i="1" dirty="0" smtClean="0">
                <a:solidFill>
                  <a:schemeClr val="accent1">
                    <a:lumMod val="50000"/>
                  </a:schemeClr>
                </a:solidFill>
              </a:rPr>
              <a:t>(a)</a:t>
            </a:r>
            <a:r>
              <a:rPr kumimoji="1" lang="en-US" altLang="ja-JP" sz="2400" b="1" dirty="0" smtClean="0">
                <a:solidFill>
                  <a:schemeClr val="accent1">
                    <a:lumMod val="50000"/>
                  </a:schemeClr>
                </a:solidFill>
              </a:rPr>
              <a:t>:</a:t>
            </a:r>
            <a:endParaRPr kumimoji="1" lang="en-US" altLang="ja-JP" sz="2400" b="1" dirty="0">
              <a:solidFill>
                <a:schemeClr val="accent1">
                  <a:lumMod val="50000"/>
                </a:schemeClr>
              </a:solidFill>
            </a:endParaRPr>
          </a:p>
          <a:p>
            <a:pPr>
              <a:lnSpc>
                <a:spcPct val="90000"/>
              </a:lnSpc>
            </a:pP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「締約国は、児童の教育が次のことを指向すべきことに同意する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rPr>
              <a:t>a</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 児童の人格、才能並びに精神的及び身体的な能力をその可能な最大限度まで発達させること</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a:lnSpc>
                <a:spcPct val="90000"/>
              </a:lnSpc>
            </a:pPr>
            <a:r>
              <a:rPr kumimoji="1" lang="ja-JP" altLang="en-US" sz="2400" i="1" dirty="0">
                <a:solidFill>
                  <a:schemeClr val="accent1">
                    <a:lumMod val="50000"/>
                  </a:schemeClr>
                </a:solidFill>
              </a:rPr>
              <a:t>第５条：</a:t>
            </a:r>
            <a:endParaRPr kumimoji="1" lang="en-US" altLang="ja-JP" sz="2400" i="1" dirty="0">
              <a:solidFill>
                <a:schemeClr val="accent1">
                  <a:lumMod val="50000"/>
                </a:schemeClr>
              </a:solidFill>
            </a:endParaRPr>
          </a:p>
          <a:p>
            <a:pPr>
              <a:lnSpc>
                <a:spcPct val="90000"/>
              </a:lnSpc>
            </a:pP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「締約</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国は</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父母</a:t>
            </a:r>
            <a:r>
              <a:rPr kumimoji="1" lang="en-US" altLang="ja-JP" sz="2400" b="1" dirty="0" smtClean="0">
                <a:solidFill>
                  <a:schemeClr val="accent1">
                    <a:lumMod val="50000"/>
                  </a:schemeClr>
                </a:solidFill>
                <a:latin typeface="Times New Roman" panose="02020603050405020304" pitchFamily="18" charset="0"/>
                <a:cs typeface="Times New Roman" panose="02020603050405020304" pitchFamily="18" charset="0"/>
              </a:rPr>
              <a:t>…</a:t>
            </a:r>
            <a:r>
              <a:rPr kumimoji="1" lang="ja-JP" altLang="en-US" sz="2400" b="1" dirty="0">
                <a:solidFill>
                  <a:schemeClr val="accent1">
                    <a:lumMod val="50000"/>
                  </a:schemeClr>
                </a:solidFill>
                <a:latin typeface="Times New Roman" panose="02020603050405020304" pitchFamily="18" charset="0"/>
                <a:cs typeface="Times New Roman" panose="02020603050405020304" pitchFamily="18" charset="0"/>
              </a:rPr>
              <a:t>法定保護者又は児童について法的に責任を有する他の者がその児童の発達しつつある能力に適合する方法で適当な指示及び指導を与える責任、権利及び義務を尊重する</a:t>
            </a:r>
            <a:r>
              <a:rPr kumimoji="1" lang="ja-JP" alt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1" lang="en-US" altLang="ja-JP"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718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b="1" dirty="0" smtClean="0">
                <a:solidFill>
                  <a:srgbClr val="FFFF66"/>
                </a:solidFill>
              </a:rPr>
              <a:t>子どもの権利条約と関わる、</a:t>
            </a:r>
            <a:r>
              <a:rPr kumimoji="1" lang="en-US" altLang="ja-JP" b="1" dirty="0" smtClean="0">
                <a:solidFill>
                  <a:srgbClr val="FFFF66"/>
                </a:solidFill>
              </a:rPr>
              <a:t/>
            </a:r>
            <a:br>
              <a:rPr kumimoji="1" lang="en-US" altLang="ja-JP" b="1" dirty="0" smtClean="0">
                <a:solidFill>
                  <a:srgbClr val="FFFF66"/>
                </a:solidFill>
              </a:rPr>
            </a:br>
            <a:r>
              <a:rPr kumimoji="1" lang="ja-JP" altLang="en-US" b="1" dirty="0" smtClean="0">
                <a:solidFill>
                  <a:srgbClr val="FFFF66"/>
                </a:solidFill>
              </a:rPr>
              <a:t>政府＝厚労省の不作為と違法性</a:t>
            </a:r>
            <a:endParaRPr kumimoji="1" lang="en-GB" b="1" dirty="0">
              <a:solidFill>
                <a:srgbClr val="FFFF66"/>
              </a:solidFill>
            </a:endParaRPr>
          </a:p>
        </p:txBody>
      </p:sp>
      <p:sp>
        <p:nvSpPr>
          <p:cNvPr id="3" name="コンテンツ プレースホルダー 2"/>
          <p:cNvSpPr>
            <a:spLocks noGrp="1"/>
          </p:cNvSpPr>
          <p:nvPr>
            <p:ph idx="1"/>
          </p:nvPr>
        </p:nvSpPr>
        <p:spPr>
          <a:xfrm>
            <a:off x="515815" y="1770185"/>
            <a:ext cx="7543800" cy="4968875"/>
          </a:xfrm>
        </p:spPr>
        <p:txBody>
          <a:bodyPr>
            <a:noAutofit/>
          </a:bodyPr>
          <a:lstStyle/>
          <a:p>
            <a:r>
              <a:rPr kumimoji="1" lang="ja-JP" altLang="en-US" sz="1500" dirty="0" smtClean="0">
                <a:latin typeface="HGSｺﾞｼｯｸM" panose="020B0600000000000000" pitchFamily="50" charset="-128"/>
                <a:ea typeface="HGSｺﾞｼｯｸM" panose="020B0600000000000000" pitchFamily="50" charset="-128"/>
              </a:rPr>
              <a:t>政府は、子ども</a:t>
            </a:r>
            <a:r>
              <a:rPr kumimoji="1" lang="ja-JP" altLang="en-US" sz="1500" dirty="0">
                <a:latin typeface="HGSｺﾞｼｯｸM" panose="020B0600000000000000" pitchFamily="50" charset="-128"/>
                <a:ea typeface="HGSｺﾞｼｯｸM" panose="020B0600000000000000" pitchFamily="50" charset="-128"/>
              </a:rPr>
              <a:t>の権利</a:t>
            </a:r>
            <a:r>
              <a:rPr kumimoji="1" lang="ja-JP" altLang="en-US" sz="1500" dirty="0" smtClean="0">
                <a:latin typeface="HGSｺﾞｼｯｸM" panose="020B0600000000000000" pitchFamily="50" charset="-128"/>
                <a:ea typeface="HGSｺﾞｼｯｸM" panose="020B0600000000000000" pitchFamily="50" charset="-128"/>
              </a:rPr>
              <a:t>条約を</a:t>
            </a:r>
            <a:r>
              <a:rPr kumimoji="1" lang="en-US" altLang="ja-JP" sz="1500" dirty="0" smtClean="0">
                <a:latin typeface="HGSｺﾞｼｯｸM" panose="020B0600000000000000" pitchFamily="50" charset="-128"/>
                <a:ea typeface="HGSｺﾞｼｯｸM" panose="020B0600000000000000" pitchFamily="50" charset="-128"/>
              </a:rPr>
              <a:t>1994</a:t>
            </a:r>
            <a:r>
              <a:rPr kumimoji="1" lang="ja-JP" altLang="en-US" sz="1500" dirty="0" smtClean="0">
                <a:latin typeface="HGSｺﾞｼｯｸM" panose="020B0600000000000000" pitchFamily="50" charset="-128"/>
                <a:ea typeface="HGSｺﾞｼｯｸM" panose="020B0600000000000000" pitchFamily="50" charset="-128"/>
              </a:rPr>
              <a:t>年４月</a:t>
            </a:r>
            <a:r>
              <a:rPr kumimoji="1" lang="en-US" altLang="ja-JP" sz="1500" dirty="0" smtClean="0">
                <a:latin typeface="HGSｺﾞｼｯｸM" panose="020B0600000000000000" pitchFamily="50" charset="-128"/>
                <a:ea typeface="HGSｺﾞｼｯｸM" panose="020B0600000000000000" pitchFamily="50" charset="-128"/>
              </a:rPr>
              <a:t>22</a:t>
            </a:r>
            <a:r>
              <a:rPr kumimoji="1" lang="ja-JP" altLang="en-US" sz="1500" dirty="0" smtClean="0">
                <a:latin typeface="HGSｺﾞｼｯｸM" panose="020B0600000000000000" pitchFamily="50" charset="-128"/>
                <a:ea typeface="HGSｺﾞｼｯｸM" panose="020B0600000000000000" pitchFamily="50" charset="-128"/>
              </a:rPr>
              <a:t>日</a:t>
            </a:r>
            <a:r>
              <a:rPr kumimoji="1" lang="ja-JP" altLang="en-US" sz="1500" dirty="0">
                <a:latin typeface="HGSｺﾞｼｯｸM" panose="020B0600000000000000" pitchFamily="50" charset="-128"/>
                <a:ea typeface="HGSｺﾞｼｯｸM" panose="020B0600000000000000" pitchFamily="50" charset="-128"/>
              </a:rPr>
              <a:t>に批准しているから、児虐法の立法化に当たっては</a:t>
            </a:r>
            <a:r>
              <a:rPr kumimoji="1" lang="ja-JP" altLang="en-US" sz="1500" dirty="0" smtClean="0">
                <a:latin typeface="HGSｺﾞｼｯｸM" panose="020B0600000000000000" pitchFamily="50" charset="-128"/>
                <a:ea typeface="HGSｺﾞｼｯｸM" panose="020B0600000000000000" pitchFamily="50" charset="-128"/>
              </a:rPr>
              <a:t>、同条約</a:t>
            </a:r>
            <a:r>
              <a:rPr kumimoji="1" lang="ja-JP" altLang="en-US" sz="1500" dirty="0">
                <a:latin typeface="HGSｺﾞｼｯｸM" panose="020B0600000000000000" pitchFamily="50" charset="-128"/>
                <a:ea typeface="HGSｺﾞｼｯｸM" panose="020B0600000000000000" pitchFamily="50" charset="-128"/>
              </a:rPr>
              <a:t>との整合性に十分な配慮が払わねば</a:t>
            </a:r>
            <a:r>
              <a:rPr kumimoji="1" lang="ja-JP" altLang="en-US" sz="1500" dirty="0" smtClean="0">
                <a:latin typeface="HGSｺﾞｼｯｸM" panose="020B0600000000000000" pitchFamily="50" charset="-128"/>
                <a:ea typeface="HGSｺﾞｼｯｸM" panose="020B0600000000000000" pitchFamily="50" charset="-128"/>
              </a:rPr>
              <a:t>ならなかった。</a:t>
            </a:r>
            <a:endParaRPr kumimoji="1" lang="en-US" altLang="ja-JP" sz="1500" dirty="0" smtClean="0">
              <a:latin typeface="HGSｺﾞｼｯｸM" panose="020B0600000000000000" pitchFamily="50" charset="-128"/>
              <a:ea typeface="HGSｺﾞｼｯｸM" panose="020B0600000000000000" pitchFamily="50" charset="-128"/>
            </a:endParaRPr>
          </a:p>
          <a:p>
            <a:r>
              <a:rPr kumimoji="1" lang="ja-JP" altLang="en-US" sz="1500" dirty="0" smtClean="0">
                <a:latin typeface="HGSｺﾞｼｯｸM" panose="020B0600000000000000" pitchFamily="50" charset="-128"/>
                <a:ea typeface="HGSｺﾞｼｯｸM" panose="020B0600000000000000" pitchFamily="50" charset="-128"/>
              </a:rPr>
              <a:t>ところが政府は、かかる</a:t>
            </a:r>
            <a:r>
              <a:rPr kumimoji="1" lang="ja-JP" altLang="en-US" sz="1500" dirty="0">
                <a:latin typeface="HGSｺﾞｼｯｸM" panose="020B0600000000000000" pitchFamily="50" charset="-128"/>
                <a:ea typeface="HGSｺﾞｼｯｸM" panose="020B0600000000000000" pitchFamily="50" charset="-128"/>
              </a:rPr>
              <a:t>立法上の措置</a:t>
            </a:r>
            <a:r>
              <a:rPr kumimoji="1" lang="ja-JP" altLang="en-US" sz="1500" dirty="0" smtClean="0">
                <a:latin typeface="HGSｺﾞｼｯｸM" panose="020B0600000000000000" pitchFamily="50" charset="-128"/>
                <a:ea typeface="HGSｺﾞｼｯｸM" panose="020B0600000000000000" pitchFamily="50" charset="-128"/>
              </a:rPr>
              <a:t>を全くとらなかったばかりか、厚労省はこれに反する通達等を出し、児童虐待の利権化を急いだ。</a:t>
            </a:r>
            <a:endParaRPr kumimoji="1" lang="en-US" altLang="ja-JP" sz="1500" dirty="0" smtClean="0">
              <a:latin typeface="HGSｺﾞｼｯｸM" panose="020B0600000000000000" pitchFamily="50" charset="-128"/>
              <a:ea typeface="HGSｺﾞｼｯｸM" panose="020B0600000000000000" pitchFamily="50" charset="-128"/>
            </a:endParaRPr>
          </a:p>
          <a:p>
            <a:pPr marL="0" indent="0">
              <a:buNone/>
            </a:pPr>
            <a:r>
              <a:rPr kumimoji="1" lang="en-US" altLang="ja-JP" sz="1500" dirty="0" smtClean="0">
                <a:latin typeface="HGSｺﾞｼｯｸM" panose="020B0600000000000000" pitchFamily="50" charset="-128"/>
                <a:ea typeface="HGSｺﾞｼｯｸM" panose="020B0600000000000000" pitchFamily="50" charset="-128"/>
                <a:sym typeface="Wingdings" panose="05000000000000000000" pitchFamily="2" charset="2"/>
              </a:rPr>
              <a:t></a:t>
            </a:r>
            <a:r>
              <a:rPr kumimoji="1" lang="ja-JP" altLang="en-US" sz="1500" dirty="0" smtClean="0">
                <a:latin typeface="HGSｺﾞｼｯｸM" panose="020B0600000000000000" pitchFamily="50" charset="-128"/>
                <a:ea typeface="HGSｺﾞｼｯｸM" panose="020B0600000000000000" pitchFamily="50" charset="-128"/>
              </a:rPr>
              <a:t>児童</a:t>
            </a:r>
            <a:r>
              <a:rPr kumimoji="1" lang="ja-JP" altLang="en-US" sz="1500" dirty="0">
                <a:latin typeface="HGSｺﾞｼｯｸM" panose="020B0600000000000000" pitchFamily="50" charset="-128"/>
                <a:ea typeface="HGSｺﾞｼｯｸM" panose="020B0600000000000000" pitchFamily="50" charset="-128"/>
              </a:rPr>
              <a:t>虐待防止政策と</a:t>
            </a:r>
            <a:r>
              <a:rPr kumimoji="1" lang="ja-JP" altLang="en-US" sz="1500" dirty="0" smtClean="0">
                <a:latin typeface="HGSｺﾞｼｯｸM" panose="020B0600000000000000" pitchFamily="50" charset="-128"/>
                <a:ea typeface="HGSｺﾞｼｯｸM" panose="020B0600000000000000" pitchFamily="50" charset="-128"/>
              </a:rPr>
              <a:t>関わる日本の</a:t>
            </a:r>
            <a:r>
              <a:rPr kumimoji="1" lang="ja-JP" altLang="en-US" sz="1500" dirty="0">
                <a:latin typeface="HGSｺﾞｼｯｸM" panose="020B0600000000000000" pitchFamily="50" charset="-128"/>
                <a:ea typeface="HGSｺﾞｼｯｸM" panose="020B0600000000000000" pitchFamily="50" charset="-128"/>
              </a:rPr>
              <a:t>児童と家族の人権が、国際水準と比べ、著しく劣悪な状況におかれた</a:t>
            </a:r>
            <a:r>
              <a:rPr kumimoji="1" lang="ja-JP" altLang="en-US" sz="1500" dirty="0" smtClean="0">
                <a:latin typeface="HGSｺﾞｼｯｸM" panose="020B0600000000000000" pitchFamily="50" charset="-128"/>
                <a:ea typeface="HGSｺﾞｼｯｸM" panose="020B0600000000000000" pitchFamily="50" charset="-128"/>
              </a:rPr>
              <a:t>。</a:t>
            </a:r>
            <a:endParaRPr kumimoji="1" lang="en-US" altLang="ja-JP" sz="1500" dirty="0" smtClean="0">
              <a:latin typeface="HGSｺﾞｼｯｸM" panose="020B0600000000000000" pitchFamily="50" charset="-128"/>
              <a:ea typeface="HGSｺﾞｼｯｸM" panose="020B0600000000000000" pitchFamily="50" charset="-128"/>
            </a:endParaRPr>
          </a:p>
          <a:p>
            <a:r>
              <a:rPr kumimoji="1" lang="ja-JP" altLang="en-US" sz="1500" b="1" dirty="0" smtClean="0">
                <a:solidFill>
                  <a:srgbClr val="C00000"/>
                </a:solidFill>
                <a:latin typeface="HGSｺﾞｼｯｸM" panose="020B0600000000000000" pitchFamily="50" charset="-128"/>
                <a:ea typeface="HGSｺﾞｼｯｸM" panose="020B0600000000000000" pitchFamily="50" charset="-128"/>
              </a:rPr>
              <a:t>条約と国内法では、条約の効力が優る</a:t>
            </a:r>
            <a:r>
              <a:rPr kumimoji="1" lang="ja-JP" altLang="en-US" sz="1500" dirty="0" smtClean="0">
                <a:latin typeface="HGSｺﾞｼｯｸM" panose="020B0600000000000000" pitchFamily="50" charset="-128"/>
                <a:ea typeface="HGSｺﾞｼｯｸM" panose="020B0600000000000000" pitchFamily="50" charset="-128"/>
              </a:rPr>
              <a:t>ことに法学・司法界の異説はない。それゆえ、子どもの権利条約に違反する児福法・児虐法の規定は</a:t>
            </a:r>
            <a:r>
              <a:rPr kumimoji="1" lang="ja-JP" altLang="en-US" sz="1500" dirty="0" smtClean="0">
                <a:solidFill>
                  <a:srgbClr val="C00000"/>
                </a:solidFill>
                <a:latin typeface="HGP創英角ｺﾞｼｯｸUB" panose="020B0900000000000000" pitchFamily="50" charset="-128"/>
                <a:ea typeface="HGP創英角ｺﾞｼｯｸUB" panose="020B0900000000000000" pitchFamily="50" charset="-128"/>
              </a:rPr>
              <a:t>全て無効</a:t>
            </a:r>
            <a:r>
              <a:rPr kumimoji="1" lang="ja-JP" altLang="en-US" sz="1500" dirty="0" smtClean="0">
                <a:latin typeface="HGSｺﾞｼｯｸM" panose="020B0600000000000000" pitchFamily="50" charset="-128"/>
                <a:ea typeface="HGSｺﾞｼｯｸM" panose="020B0600000000000000" pitchFamily="50" charset="-128"/>
              </a:rPr>
              <a:t>であり、条約違反の無効な法令に基づいた行政は、全て違法である。</a:t>
            </a:r>
            <a:endParaRPr kumimoji="1" lang="en-US" altLang="ja-JP" sz="1500" dirty="0" smtClean="0">
              <a:latin typeface="HGSｺﾞｼｯｸM" panose="020B0600000000000000" pitchFamily="50" charset="-128"/>
              <a:ea typeface="HGSｺﾞｼｯｸM" panose="020B0600000000000000" pitchFamily="50" charset="-128"/>
            </a:endParaRPr>
          </a:p>
          <a:p>
            <a:r>
              <a:rPr kumimoji="1" lang="ja-JP" altLang="en-US" sz="1500" dirty="0" smtClean="0">
                <a:latin typeface="HGSｺﾞｼｯｸM" panose="020B0600000000000000" pitchFamily="50" charset="-128"/>
                <a:ea typeface="HGSｺﾞｼｯｸM" panose="020B0600000000000000" pitchFamily="50" charset="-128"/>
              </a:rPr>
              <a:t>今回の児福法改正で、第</a:t>
            </a:r>
            <a:r>
              <a:rPr kumimoji="1" lang="en-US" altLang="ja-JP" sz="1500" dirty="0" smtClean="0">
                <a:latin typeface="HGSｺﾞｼｯｸM" panose="020B0600000000000000" pitchFamily="50" charset="-128"/>
                <a:ea typeface="HGSｺﾞｼｯｸM" panose="020B0600000000000000" pitchFamily="50" charset="-128"/>
              </a:rPr>
              <a:t>1</a:t>
            </a:r>
            <a:r>
              <a:rPr kumimoji="1" lang="ja-JP" altLang="en-US" sz="1500" dirty="0">
                <a:latin typeface="HGSｺﾞｼｯｸM" panose="020B0600000000000000" pitchFamily="50" charset="-128"/>
                <a:ea typeface="HGSｺﾞｼｯｸM" panose="020B0600000000000000" pitchFamily="50" charset="-128"/>
              </a:rPr>
              <a:t>条に「全て児童は、</a:t>
            </a:r>
            <a:r>
              <a:rPr kumimoji="1" lang="ja-JP" altLang="en-US" sz="1500" b="1" dirty="0">
                <a:latin typeface="HGSｺﾞｼｯｸM" panose="020B0600000000000000" pitchFamily="50" charset="-128"/>
                <a:ea typeface="HGSｺﾞｼｯｸM" panose="020B0600000000000000" pitchFamily="50" charset="-128"/>
              </a:rPr>
              <a:t>児童の権利に関する条約</a:t>
            </a:r>
            <a:r>
              <a:rPr kumimoji="1" lang="ja-JP" altLang="en-US" sz="1500" dirty="0">
                <a:latin typeface="HGSｺﾞｼｯｸM" panose="020B0600000000000000" pitchFamily="50" charset="-128"/>
                <a:ea typeface="HGSｺﾞｼｯｸM" panose="020B0600000000000000" pitchFamily="50" charset="-128"/>
              </a:rPr>
              <a:t>の精神に</a:t>
            </a:r>
            <a:r>
              <a:rPr kumimoji="1" lang="ja-JP" altLang="en-US" sz="1500" dirty="0" err="1">
                <a:latin typeface="HGSｺﾞｼｯｸM" panose="020B0600000000000000" pitchFamily="50" charset="-128"/>
                <a:ea typeface="HGSｺﾞｼｯｸM" panose="020B0600000000000000" pitchFamily="50" charset="-128"/>
              </a:rPr>
              <a:t>のつ</a:t>
            </a:r>
            <a:r>
              <a:rPr kumimoji="1" lang="ja-JP" altLang="en-US" sz="1500" dirty="0">
                <a:latin typeface="HGSｺﾞｼｯｸM" panose="020B0600000000000000" pitchFamily="50" charset="-128"/>
                <a:ea typeface="HGSｺﾞｼｯｸM" panose="020B0600000000000000" pitchFamily="50" charset="-128"/>
              </a:rPr>
              <a:t>とり</a:t>
            </a:r>
            <a:r>
              <a:rPr kumimoji="1" lang="ja-JP" altLang="en-US" sz="1500" dirty="0" smtClean="0">
                <a:latin typeface="HGSｺﾞｼｯｸM" panose="020B0600000000000000" pitchFamily="50" charset="-128"/>
                <a:ea typeface="HGSｺﾞｼｯｸM" panose="020B0600000000000000" pitchFamily="50" charset="-128"/>
              </a:rPr>
              <a:t>、適切に養育されること</a:t>
            </a:r>
            <a:r>
              <a:rPr kumimoji="1" lang="en-US" altLang="ja-JP" sz="1500" dirty="0" smtClean="0">
                <a:latin typeface="HGSｺﾞｼｯｸM" panose="020B0600000000000000" pitchFamily="50" charset="-128"/>
                <a:ea typeface="HGSｺﾞｼｯｸM" panose="020B0600000000000000" pitchFamily="50" charset="-128"/>
              </a:rPr>
              <a:t>…</a:t>
            </a:r>
            <a:r>
              <a:rPr kumimoji="1" lang="ja-JP" altLang="en-US" sz="1500" dirty="0" smtClean="0">
                <a:latin typeface="HGSｺﾞｼｯｸM" panose="020B0600000000000000" pitchFamily="50" charset="-128"/>
                <a:ea typeface="HGSｺﾞｼｯｸM" panose="020B0600000000000000" pitchFamily="50" charset="-128"/>
              </a:rPr>
              <a:t>」と条約名が明示的に書き加えられた。だが、これは</a:t>
            </a:r>
            <a:r>
              <a:rPr kumimoji="1" lang="ja-JP" altLang="en-US" sz="1500" b="1" dirty="0" smtClean="0">
                <a:latin typeface="HGSｺﾞｼｯｸM" panose="020B0600000000000000" pitchFamily="50" charset="-128"/>
                <a:ea typeface="HGSｺﾞｼｯｸM" panose="020B0600000000000000" pitchFamily="50" charset="-128"/>
              </a:rPr>
              <a:t>リップサービス</a:t>
            </a:r>
            <a:r>
              <a:rPr kumimoji="1" lang="ja-JP" altLang="en-US" sz="1500" dirty="0" smtClean="0">
                <a:latin typeface="HGSｺﾞｼｯｸM" panose="020B0600000000000000" pitchFamily="50" charset="-128"/>
                <a:ea typeface="HGSｺﾞｼｯｸM" panose="020B0600000000000000" pitchFamily="50" charset="-128"/>
              </a:rPr>
              <a:t>に過ぎず、実際の中身の条文に加えられた改正は、子どもの権利条約の規定からますます遠ざかるものとなっている。</a:t>
            </a:r>
          </a:p>
          <a:p>
            <a:r>
              <a:rPr kumimoji="1" lang="ja-JP" altLang="en-US" sz="1500" dirty="0" smtClean="0">
                <a:latin typeface="HGSｺﾞｼｯｸM" panose="020B0600000000000000" pitchFamily="50" charset="-128"/>
                <a:ea typeface="HGSｺﾞｼｯｸM" panose="020B0600000000000000" pitchFamily="50" charset="-128"/>
              </a:rPr>
              <a:t>このような子供の権利条約違反の</a:t>
            </a:r>
            <a:r>
              <a:rPr kumimoji="1" lang="ja-JP" altLang="en-US" sz="1500" dirty="0" smtClean="0">
                <a:solidFill>
                  <a:srgbClr val="C00000"/>
                </a:solidFill>
                <a:latin typeface="HGSｺﾞｼｯｸM" panose="020B0600000000000000" pitchFamily="50" charset="-128"/>
                <a:ea typeface="HGSｺﾞｼｯｸM" panose="020B0600000000000000" pitchFamily="50" charset="-128"/>
              </a:rPr>
              <a:t>児福法・児虐法を立法・執行する行為それ自体に、違法性</a:t>
            </a:r>
            <a:r>
              <a:rPr kumimoji="1" lang="ja-JP" altLang="en-US" sz="1500" dirty="0" smtClean="0">
                <a:latin typeface="HGSｺﾞｼｯｸM" panose="020B0600000000000000" pitchFamily="50" charset="-128"/>
                <a:ea typeface="HGSｺﾞｼｯｸM" panose="020B0600000000000000" pitchFamily="50" charset="-128"/>
              </a:rPr>
              <a:t>を認めうる。</a:t>
            </a:r>
            <a:endParaRPr kumimoji="1" lang="en-US" altLang="ja-JP" sz="1500" dirty="0" smtClean="0">
              <a:latin typeface="HGSｺﾞｼｯｸM" panose="020B0600000000000000" pitchFamily="50" charset="-128"/>
              <a:ea typeface="HGSｺﾞｼｯｸM" panose="020B0600000000000000" pitchFamily="50" charset="-128"/>
            </a:endParaRPr>
          </a:p>
          <a:p>
            <a:r>
              <a:rPr kumimoji="1" lang="ja-JP" altLang="en-US" sz="1500" dirty="0">
                <a:latin typeface="HGSｺﾞｼｯｸM" panose="020B0600000000000000" pitchFamily="50" charset="-128"/>
                <a:ea typeface="HGSｺﾞｼｯｸM" panose="020B0600000000000000" pitchFamily="50" charset="-128"/>
              </a:rPr>
              <a:t>公務員がいかに法律の誠実な執行義務を負っているとしても、子どもの権利条約及び憲法の各条項に明確に違反する法律を執行すべきでは</a:t>
            </a:r>
            <a:r>
              <a:rPr kumimoji="1" lang="ja-JP" altLang="en-US" sz="1500" dirty="0" smtClean="0">
                <a:latin typeface="HGSｺﾞｼｯｸM" panose="020B0600000000000000" pitchFamily="50" charset="-128"/>
                <a:ea typeface="HGSｺﾞｼｯｸM" panose="020B0600000000000000" pitchFamily="50" charset="-128"/>
              </a:rPr>
              <a:t>ない。</a:t>
            </a:r>
            <a:endParaRPr kumimoji="1" lang="en-US" altLang="ja-JP" sz="1500" dirty="0" smtClean="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41</a:t>
            </a:fld>
            <a:endParaRPr lang="en-US"/>
          </a:p>
        </p:txBody>
      </p:sp>
    </p:spTree>
    <p:extLst>
      <p:ext uri="{BB962C8B-B14F-4D97-AF65-F5344CB8AC3E}">
        <p14:creationId xmlns:p14="http://schemas.microsoft.com/office/powerpoint/2010/main" val="1151805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457200" y="266462"/>
            <a:ext cx="6400800" cy="1200329"/>
          </a:xfrm>
          <a:prstGeom prst="rect">
            <a:avLst/>
          </a:prstGeom>
          <a:noFill/>
        </p:spPr>
        <p:txBody>
          <a:bodyPr wrap="square" rtlCol="0">
            <a:spAutoFit/>
          </a:bodyPr>
          <a:lstStyle/>
          <a:p>
            <a:r>
              <a:rPr kumimoji="1" lang="ja-JP" altLang="en-US"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国連</a:t>
            </a:r>
            <a:r>
              <a:rPr kumimoji="1" lang="ja-JP" altLang="en-US" sz="36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「子どもの権利委員会」の、</a:t>
            </a:r>
            <a:r>
              <a:rPr kumimoji="1" lang="en-US" altLang="ja-JP" sz="36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6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6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日本の児相に</a:t>
            </a:r>
            <a:r>
              <a:rPr kumimoji="1" lang="ja-JP" altLang="en-US"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対する批判と勧告</a:t>
            </a:r>
            <a:endParaRPr lang="en-US" sz="3000" dirty="0">
              <a:solidFill>
                <a:schemeClr val="bg1"/>
              </a:solidFill>
              <a:cs typeface="Arial" pitchFamily="34" charset="0"/>
            </a:endParaRPr>
          </a:p>
        </p:txBody>
      </p:sp>
      <p:sp>
        <p:nvSpPr>
          <p:cNvPr id="3" name="Vertical Scroll 2"/>
          <p:cNvSpPr/>
          <p:nvPr/>
        </p:nvSpPr>
        <p:spPr>
          <a:xfrm>
            <a:off x="0" y="1935162"/>
            <a:ext cx="4648200" cy="4603750"/>
          </a:xfrm>
          <a:prstGeom prst="verticalScroll">
            <a:avLst>
              <a:gd name="adj" fmla="val 9953"/>
            </a:avLst>
          </a:prstGeom>
          <a:gradFill>
            <a:gsLst>
              <a:gs pos="0">
                <a:schemeClr val="bg1">
                  <a:lumMod val="95000"/>
                </a:schemeClr>
              </a:gs>
              <a:gs pos="52000">
                <a:srgbClr val="ECECEC"/>
              </a:gs>
              <a:gs pos="100000">
                <a:schemeClr val="bg1">
                  <a:lumMod val="7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8200" y="2590800"/>
            <a:ext cx="3124200" cy="3539430"/>
          </a:xfrm>
          <a:prstGeom prst="rect">
            <a:avLst/>
          </a:prstGeom>
          <a:noFill/>
          <a:effectLst/>
        </p:spPr>
        <p:txBody>
          <a:bodyPr wrap="square" rtlCol="0">
            <a:spAutoFit/>
          </a:bodyPr>
          <a:lstStyle/>
          <a:p>
            <a:r>
              <a:rPr lang="en-US" altLang="ja-JP" sz="1400" i="1" dirty="0">
                <a:latin typeface="+mj-lt"/>
              </a:rPr>
              <a:t>62. </a:t>
            </a:r>
            <a:r>
              <a:rPr lang="ja-JP" altLang="en-US" sz="1400" b="1" i="1" dirty="0">
                <a:solidFill>
                  <a:srgbClr val="C00000"/>
                </a:solidFill>
                <a:latin typeface="+mj-lt"/>
              </a:rPr>
              <a:t>委員会は，学校において行動面での期待を満たさない児童が，児童相談所に送致されて</a:t>
            </a:r>
            <a:r>
              <a:rPr lang="ja-JP" altLang="en-US" sz="1400" b="1" i="1" dirty="0" smtClean="0">
                <a:solidFill>
                  <a:srgbClr val="C00000"/>
                </a:solidFill>
                <a:latin typeface="+mj-lt"/>
              </a:rPr>
              <a:t>いる</a:t>
            </a:r>
            <a:r>
              <a:rPr lang="ja-JP" altLang="en-US" sz="1400" b="1" i="1" dirty="0">
                <a:solidFill>
                  <a:srgbClr val="C00000"/>
                </a:solidFill>
                <a:latin typeface="+mj-lt"/>
              </a:rPr>
              <a:t>ことを，懸念をもって注目する。</a:t>
            </a:r>
            <a:r>
              <a:rPr lang="ja-JP" altLang="en-US" sz="1400" i="1" dirty="0">
                <a:latin typeface="+mj-lt"/>
              </a:rPr>
              <a:t>委員会は，児童の意見が聴取されるという児童の権利の</a:t>
            </a:r>
            <a:r>
              <a:rPr lang="ja-JP" altLang="en-US" sz="1400" i="1" dirty="0" smtClean="0">
                <a:latin typeface="+mj-lt"/>
              </a:rPr>
              <a:t>実現</a:t>
            </a:r>
            <a:r>
              <a:rPr lang="ja-JP" altLang="en-US" sz="1400" i="1" dirty="0">
                <a:latin typeface="+mj-lt"/>
              </a:rPr>
              <a:t>や，児童の最善の利益の実現を含む専門的対処の基準についての情報がないことを懸念し</a:t>
            </a:r>
            <a:r>
              <a:rPr lang="ja-JP" altLang="en-US" sz="1400" i="1" dirty="0" smtClean="0">
                <a:latin typeface="+mj-lt"/>
              </a:rPr>
              <a:t>，成果</a:t>
            </a:r>
            <a:r>
              <a:rPr lang="ja-JP" altLang="en-US" sz="1400" i="1" dirty="0">
                <a:latin typeface="+mj-lt"/>
              </a:rPr>
              <a:t>についての組織的評価を入手できないことを遺憾に思う</a:t>
            </a:r>
            <a:r>
              <a:rPr lang="ja-JP" altLang="en-US" sz="1400" i="1" dirty="0" smtClean="0">
                <a:latin typeface="+mj-lt"/>
              </a:rPr>
              <a:t>。</a:t>
            </a:r>
            <a:endParaRPr lang="en-US" altLang="ja-JP" sz="1400" i="1" dirty="0" smtClean="0">
              <a:latin typeface="+mj-lt"/>
            </a:endParaRPr>
          </a:p>
          <a:p>
            <a:endParaRPr lang="ja-JP" altLang="en-US" sz="1400" i="1" dirty="0">
              <a:latin typeface="+mj-lt"/>
            </a:endParaRPr>
          </a:p>
          <a:p>
            <a:r>
              <a:rPr lang="en-US" altLang="ja-JP" sz="1400" i="1" dirty="0">
                <a:latin typeface="+mj-lt"/>
              </a:rPr>
              <a:t>63. </a:t>
            </a:r>
            <a:r>
              <a:rPr lang="ja-JP" altLang="en-US" sz="1400" i="1" dirty="0">
                <a:latin typeface="+mj-lt"/>
              </a:rPr>
              <a:t>委員会は，締約国が，</a:t>
            </a:r>
            <a:r>
              <a:rPr lang="ja-JP" altLang="en-US" sz="1400" b="1" i="1" dirty="0">
                <a:solidFill>
                  <a:srgbClr val="C00000"/>
                </a:solidFill>
                <a:latin typeface="+mj-lt"/>
              </a:rPr>
              <a:t>児童相談所のシステム及びその作業方法に関し，</a:t>
            </a:r>
            <a:r>
              <a:rPr lang="ja-JP" altLang="en-US" sz="1400" b="1" i="1" dirty="0" smtClean="0">
                <a:solidFill>
                  <a:srgbClr val="C00000"/>
                </a:solidFill>
                <a:latin typeface="+mj-lt"/>
              </a:rPr>
              <a:t>リハビリテーション</a:t>
            </a:r>
            <a:r>
              <a:rPr lang="ja-JP" altLang="en-US" sz="1400" b="1" i="1" dirty="0">
                <a:solidFill>
                  <a:srgbClr val="C00000"/>
                </a:solidFill>
                <a:latin typeface="+mj-lt"/>
              </a:rPr>
              <a:t>の成果に関する評価も含め独立した調査を委託</a:t>
            </a:r>
            <a:r>
              <a:rPr lang="ja-JP" altLang="en-US" sz="1400" i="1" dirty="0">
                <a:latin typeface="+mj-lt"/>
              </a:rPr>
              <a:t>し，次回の定期報告にこの調査結果に</a:t>
            </a:r>
            <a:r>
              <a:rPr lang="ja-JP" altLang="en-US" sz="1400" i="1" dirty="0" smtClean="0">
                <a:latin typeface="+mj-lt"/>
              </a:rPr>
              <a:t>ついての</a:t>
            </a:r>
            <a:r>
              <a:rPr lang="ja-JP" altLang="en-US" sz="1400" i="1" dirty="0">
                <a:latin typeface="+mj-lt"/>
              </a:rPr>
              <a:t>情報を含めることを勧告する</a:t>
            </a:r>
            <a:r>
              <a:rPr lang="ja-JP" altLang="en-US" sz="1400" i="1" dirty="0" smtClean="0">
                <a:latin typeface="+mj-lt"/>
              </a:rPr>
              <a:t>。</a:t>
            </a:r>
            <a:endParaRPr lang="en-US" sz="1400" i="1" dirty="0">
              <a:latin typeface="+mj-lt"/>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42</a:t>
            </a:fld>
            <a:endParaRPr lang="en-US"/>
          </a:p>
        </p:txBody>
      </p:sp>
      <p:sp>
        <p:nvSpPr>
          <p:cNvPr id="9" name="Vertical Scroll 2"/>
          <p:cNvSpPr/>
          <p:nvPr/>
        </p:nvSpPr>
        <p:spPr>
          <a:xfrm>
            <a:off x="4229100" y="1935162"/>
            <a:ext cx="4648200" cy="4603750"/>
          </a:xfrm>
          <a:prstGeom prst="verticalScroll">
            <a:avLst>
              <a:gd name="adj" fmla="val 9954"/>
            </a:avLst>
          </a:prstGeom>
          <a:gradFill>
            <a:gsLst>
              <a:gs pos="0">
                <a:schemeClr val="bg1">
                  <a:lumMod val="95000"/>
                </a:schemeClr>
              </a:gs>
              <a:gs pos="52000">
                <a:srgbClr val="ECECEC"/>
              </a:gs>
              <a:gs pos="100000">
                <a:schemeClr val="bg1">
                  <a:lumMod val="75000"/>
                </a:schemeClr>
              </a:gs>
            </a:gsLst>
            <a:lin ang="5400000" scaled="0"/>
          </a:gra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テキスト ボックス 3"/>
          <p:cNvSpPr txBox="1"/>
          <p:nvPr/>
        </p:nvSpPr>
        <p:spPr>
          <a:xfrm>
            <a:off x="1113692" y="1997452"/>
            <a:ext cx="3505200" cy="369332"/>
          </a:xfrm>
          <a:prstGeom prst="rect">
            <a:avLst/>
          </a:prstGeom>
          <a:noFill/>
        </p:spPr>
        <p:txBody>
          <a:bodyPr wrap="square" rtlCol="0">
            <a:spAutoFit/>
          </a:bodyPr>
          <a:lstStyle/>
          <a:p>
            <a:r>
              <a:rPr kumimoji="1" lang="en-GB" b="1" dirty="0" smtClean="0">
                <a:solidFill>
                  <a:schemeClr val="accent1">
                    <a:lumMod val="75000"/>
                  </a:schemeClr>
                </a:solidFill>
              </a:rPr>
              <a:t>2010</a:t>
            </a:r>
            <a:r>
              <a:rPr kumimoji="1" lang="ja-JP" altLang="en-US" b="1" dirty="0" smtClean="0">
                <a:solidFill>
                  <a:schemeClr val="accent1">
                    <a:lumMod val="75000"/>
                  </a:schemeClr>
                </a:solidFill>
              </a:rPr>
              <a:t>年、第</a:t>
            </a:r>
            <a:r>
              <a:rPr kumimoji="1" lang="en-US" altLang="ja-JP" b="1" dirty="0" smtClean="0">
                <a:solidFill>
                  <a:schemeClr val="accent1">
                    <a:lumMod val="75000"/>
                  </a:schemeClr>
                </a:solidFill>
              </a:rPr>
              <a:t>3</a:t>
            </a:r>
            <a:r>
              <a:rPr kumimoji="1" lang="ja-JP" altLang="en-US" b="1" dirty="0" smtClean="0">
                <a:solidFill>
                  <a:schemeClr val="accent1">
                    <a:lumMod val="75000"/>
                  </a:schemeClr>
                </a:solidFill>
              </a:rPr>
              <a:t>回日本への最終見解</a:t>
            </a:r>
            <a:endParaRPr kumimoji="1" lang="en-GB" b="1" dirty="0">
              <a:solidFill>
                <a:schemeClr val="accent1">
                  <a:lumMod val="75000"/>
                </a:schemeClr>
              </a:solidFill>
            </a:endParaRPr>
          </a:p>
        </p:txBody>
      </p:sp>
      <p:sp>
        <p:nvSpPr>
          <p:cNvPr id="11" name="テキスト ボックス 10"/>
          <p:cNvSpPr txBox="1"/>
          <p:nvPr/>
        </p:nvSpPr>
        <p:spPr>
          <a:xfrm>
            <a:off x="5181600" y="1997452"/>
            <a:ext cx="3505200" cy="369332"/>
          </a:xfrm>
          <a:prstGeom prst="rect">
            <a:avLst/>
          </a:prstGeom>
          <a:noFill/>
        </p:spPr>
        <p:txBody>
          <a:bodyPr wrap="square" rtlCol="0">
            <a:spAutoFit/>
          </a:bodyPr>
          <a:lstStyle/>
          <a:p>
            <a:r>
              <a:rPr kumimoji="1" lang="ja-JP" altLang="en-US" b="1" dirty="0" smtClean="0">
                <a:solidFill>
                  <a:schemeClr val="accent1">
                    <a:lumMod val="75000"/>
                  </a:schemeClr>
                </a:solidFill>
              </a:rPr>
              <a:t>ｸﾗｯﾌﾟﾏﾝ委員</a:t>
            </a:r>
            <a:r>
              <a:rPr kumimoji="1" lang="en-US" altLang="ja-JP" b="1" dirty="0" smtClean="0">
                <a:solidFill>
                  <a:schemeClr val="accent1">
                    <a:lumMod val="75000"/>
                  </a:schemeClr>
                </a:solidFill>
              </a:rPr>
              <a:t>(</a:t>
            </a:r>
            <a:r>
              <a:rPr kumimoji="1" lang="ja-JP" altLang="en-US" b="1" dirty="0" smtClean="0">
                <a:solidFill>
                  <a:schemeClr val="accent1">
                    <a:lumMod val="75000"/>
                  </a:schemeClr>
                </a:solidFill>
              </a:rPr>
              <a:t>独</a:t>
            </a:r>
            <a:r>
              <a:rPr kumimoji="1" lang="en-US" altLang="ja-JP" b="1" dirty="0" smtClean="0">
                <a:solidFill>
                  <a:schemeClr val="accent1">
                    <a:lumMod val="75000"/>
                  </a:schemeClr>
                </a:solidFill>
              </a:rPr>
              <a:t>)</a:t>
            </a:r>
            <a:r>
              <a:rPr kumimoji="1" lang="ja-JP" altLang="en-US" b="1" dirty="0" smtClean="0">
                <a:solidFill>
                  <a:schemeClr val="accent1">
                    <a:lumMod val="75000"/>
                  </a:schemeClr>
                </a:solidFill>
              </a:rPr>
              <a:t>の、児相評価</a:t>
            </a:r>
            <a:endParaRPr kumimoji="1" lang="en-GB" b="1" dirty="0">
              <a:solidFill>
                <a:schemeClr val="accent1">
                  <a:lumMod val="75000"/>
                </a:schemeClr>
              </a:solidFill>
            </a:endParaRPr>
          </a:p>
        </p:txBody>
      </p:sp>
      <p:sp>
        <p:nvSpPr>
          <p:cNvPr id="12" name="TextBox 22"/>
          <p:cNvSpPr txBox="1"/>
          <p:nvPr/>
        </p:nvSpPr>
        <p:spPr>
          <a:xfrm>
            <a:off x="4875113" y="2483078"/>
            <a:ext cx="3124200" cy="3754874"/>
          </a:xfrm>
          <a:prstGeom prst="rect">
            <a:avLst/>
          </a:prstGeom>
          <a:noFill/>
          <a:effectLst/>
        </p:spPr>
        <p:txBody>
          <a:bodyPr wrap="square" rtlCol="0">
            <a:spAutoFit/>
          </a:bodyPr>
          <a:lstStyle/>
          <a:p>
            <a:r>
              <a:rPr lang="ja-JP" altLang="en-US" sz="1400" i="1" dirty="0" smtClean="0">
                <a:latin typeface="+mj-lt"/>
              </a:rPr>
              <a:t>児童相談所の「相談」は「カウンセリングではなく、助言でもなく、治療でもなく、対話でもありません・・・一連のプロセスで、第</a:t>
            </a:r>
            <a:r>
              <a:rPr lang="en-US" altLang="ja-JP" sz="1400" i="1" dirty="0" smtClean="0">
                <a:latin typeface="+mj-lt"/>
              </a:rPr>
              <a:t>12</a:t>
            </a:r>
            <a:r>
              <a:rPr lang="ja-JP" altLang="en-US" sz="1400" i="1" dirty="0" smtClean="0">
                <a:latin typeface="+mj-lt"/>
              </a:rPr>
              <a:t>条に言うように、子どもの権利が正当に尊重されていることを示す記述もありません</a:t>
            </a:r>
            <a:r>
              <a:rPr lang="en-US" altLang="ja-JP" sz="1400" i="1" dirty="0" smtClean="0">
                <a:latin typeface="+mj-lt"/>
              </a:rPr>
              <a:t>/</a:t>
            </a:r>
            <a:r>
              <a:rPr lang="ja-JP" altLang="en-US" sz="1400" i="1" dirty="0" smtClean="0">
                <a:latin typeface="+mj-lt"/>
              </a:rPr>
              <a:t>報告書の文脈からは、これは不透明な、保障もない少年司法上の措置であるという結論に達せざるをえません。時として子どもの権利侵害になっているとも私は感じます。」</a:t>
            </a:r>
            <a:endParaRPr lang="en-US" altLang="ja-JP" sz="1400" i="1" dirty="0" smtClean="0">
              <a:latin typeface="+mj-lt"/>
            </a:endParaRPr>
          </a:p>
          <a:p>
            <a:r>
              <a:rPr lang="ja-JP" altLang="en-US" sz="1400" i="1" dirty="0" smtClean="0">
                <a:latin typeface="+mj-lt"/>
              </a:rPr>
              <a:t>「誰が児童相談所を監督しているのでしょうか。業務基準はどこに由来しており、どのように管理されているのですか。専門職員を見つけるのに問題があるという情報も得ています。定められた基準に実は適合していない者が雇われることもあるようです。」</a:t>
            </a:r>
            <a:endParaRPr lang="en-US" sz="1400" i="1" dirty="0">
              <a:latin typeface="+mj-lt"/>
            </a:endParaRPr>
          </a:p>
        </p:txBody>
      </p:sp>
      <p:pic>
        <p:nvPicPr>
          <p:cNvPr id="2050" name="Picture 2" descr="Lothar Krappma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92" y="1924696"/>
            <a:ext cx="3770213" cy="4431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左矢印吹き出し 4"/>
          <p:cNvSpPr/>
          <p:nvPr/>
        </p:nvSpPr>
        <p:spPr>
          <a:xfrm rot="987944">
            <a:off x="4371109" y="2282947"/>
            <a:ext cx="3684875" cy="3908181"/>
          </a:xfrm>
          <a:prstGeom prst="leftArrowCallout">
            <a:avLst>
              <a:gd name="adj1" fmla="val 25000"/>
              <a:gd name="adj2" fmla="val 25000"/>
              <a:gd name="adj3" fmla="val 25073"/>
              <a:gd name="adj4" fmla="val 68639"/>
            </a:avLst>
          </a:prstGeom>
          <a:gradFill flip="none" rotWithShape="1">
            <a:gsLst>
              <a:gs pos="0">
                <a:schemeClr val="accent4">
                  <a:lumMod val="60000"/>
                  <a:lumOff val="40000"/>
                </a:schemeClr>
              </a:gs>
              <a:gs pos="93285">
                <a:srgbClr val="A6ED9A"/>
              </a:gs>
              <a:gs pos="66452">
                <a:srgbClr val="8CDA76">
                  <a:alpha val="43000"/>
                </a:srgbClr>
              </a:gs>
              <a:gs pos="0">
                <a:schemeClr val="accent4">
                  <a:lumMod val="75000"/>
                </a:schemeClr>
              </a:gs>
              <a:gs pos="91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smtClean="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厚労省も、日本の人権団体も、この勧告を全く無視</a:t>
            </a:r>
            <a:r>
              <a:rPr kumimoji="1" lang="en-US" altLang="ja-JP" sz="3200" dirty="0" smtClean="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en-GB" sz="3200"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18020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75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75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750"/>
                                        <p:tgtEl>
                                          <p:spTgt spid="3"/>
                                        </p:tgtEl>
                                      </p:cBhvr>
                                    </p:animEffect>
                                  </p:childTnLst>
                                </p:cTn>
                              </p:par>
                              <p:par>
                                <p:cTn id="22" presetID="10" presetClass="exit" presetSubtype="0" fill="hold" nodeType="with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par>
                                <p:cTn id="25" presetID="22" presetClass="entr" presetSubtype="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750"/>
                                        <p:tgtEl>
                                          <p:spTgt spid="2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out)">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9" grpId="0" animBg="1"/>
      <p:bldP spid="4" grpId="0"/>
      <p:bldP spid="11" grpId="0"/>
      <p:bldP spid="12"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2514600" y="2362200"/>
            <a:ext cx="5562600" cy="358051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bg1">
                <a:lumMod val="50000"/>
              </a:schemeClr>
            </a:solidFill>
            <a:prstDash val="solid"/>
          </a:ln>
          <a:effectLst/>
        </p:spPr>
        <p:txBody>
          <a:bodyPr rtlCol="0" anchor="ctr"/>
          <a:lstStyle/>
          <a:p>
            <a:pPr algn="ctr">
              <a:defRPr/>
            </a:pPr>
            <a:r>
              <a:rPr lang="en-US" kern="0" dirty="0" smtClean="0">
                <a:solidFill>
                  <a:sysClr val="window" lastClr="FFFFFF"/>
                </a:solidFill>
                <a:latin typeface="Arial" pitchFamily="34" charset="0"/>
                <a:cs typeface="Arial" pitchFamily="34" charset="0"/>
              </a:rPr>
              <a:t> </a:t>
            </a:r>
            <a:endParaRPr lang="en-US" kern="0" dirty="0">
              <a:solidFill>
                <a:sysClr val="window" lastClr="FFFFFF"/>
              </a:solidFill>
              <a:latin typeface="Arial" pitchFamily="34" charset="0"/>
              <a:cs typeface="Arial" pitchFamily="34" charset="0"/>
            </a:endParaRPr>
          </a:p>
        </p:txBody>
      </p:sp>
      <p:sp>
        <p:nvSpPr>
          <p:cNvPr id="23" name="TextBox 22"/>
          <p:cNvSpPr txBox="1"/>
          <p:nvPr/>
        </p:nvSpPr>
        <p:spPr>
          <a:xfrm>
            <a:off x="3886200" y="3251775"/>
            <a:ext cx="3733800" cy="1862048"/>
          </a:xfrm>
          <a:prstGeom prst="rect">
            <a:avLst/>
          </a:prstGeom>
          <a:noFill/>
        </p:spPr>
        <p:txBody>
          <a:bodyPr wrap="square" rtlCol="0">
            <a:spAutoFit/>
          </a:bodyPr>
          <a:lstStyle/>
          <a:p>
            <a:endParaRPr lang="en-US" sz="2300" b="1" dirty="0" smtClean="0">
              <a:solidFill>
                <a:srgbClr val="262626"/>
              </a:solidFill>
              <a:latin typeface="Arial" pitchFamily="34" charset="0"/>
              <a:cs typeface="Arial" pitchFamily="34" charset="0"/>
            </a:endParaRPr>
          </a:p>
          <a:p>
            <a:r>
              <a:rPr lang="ja-JP" altLang="en-US" sz="2300" b="1" dirty="0" smtClean="0">
                <a:solidFill>
                  <a:srgbClr val="262626"/>
                </a:solidFill>
                <a:latin typeface="Arial" pitchFamily="34" charset="0"/>
                <a:cs typeface="Arial" pitchFamily="34" charset="0"/>
              </a:rPr>
              <a:t>日本で施設措置の審判を受け、分離された母娘が、オランダの裁判所で家族再統合審判をかちとる！</a:t>
            </a:r>
            <a:endParaRPr lang="en-US" sz="2300" b="1" dirty="0" smtClean="0">
              <a:solidFill>
                <a:srgbClr val="262626"/>
              </a:solidFill>
              <a:latin typeface="Arial" pitchFamily="34" charset="0"/>
              <a:cs typeface="Arial" pitchFamily="34" charset="0"/>
            </a:endParaRPr>
          </a:p>
        </p:txBody>
      </p:sp>
      <p:sp>
        <p:nvSpPr>
          <p:cNvPr id="32" name="Rectangle 31"/>
          <p:cNvSpPr/>
          <p:nvPr/>
        </p:nvSpPr>
        <p:spPr>
          <a:xfrm>
            <a:off x="914400" y="2362200"/>
            <a:ext cx="1192576"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algn="ctr">
              <a:defRPr/>
            </a:pPr>
            <a:r>
              <a:rPr lang="ja-JP" altLang="en-US" sz="2400" b="1" kern="0" dirty="0" smtClean="0">
                <a:solidFill>
                  <a:sysClr val="window" lastClr="FFFFFF"/>
                </a:solidFill>
                <a:effectLst>
                  <a:outerShdw blurRad="38100" dist="38100" dir="2700000" algn="tl">
                    <a:srgbClr val="000000">
                      <a:alpha val="43137"/>
                    </a:srgbClr>
                  </a:outerShdw>
                </a:effectLst>
                <a:latin typeface="Arial" pitchFamily="34" charset="0"/>
                <a:cs typeface="Arial" pitchFamily="34" charset="0"/>
              </a:rPr>
              <a:t>第４部</a:t>
            </a:r>
            <a:endParaRPr lang="en-US" sz="2400" b="1" kern="0" dirty="0">
              <a:solidFill>
                <a:sysClr val="window" lastClr="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solidFill>
                  <a:srgbClr val="262626">
                    <a:tint val="75000"/>
                  </a:srgbClr>
                </a:solidFill>
              </a:rPr>
              <a:pPr/>
              <a:t>43</a:t>
            </a:fld>
            <a:endParaRPr lang="en-US">
              <a:solidFill>
                <a:srgbClr val="262626">
                  <a:tint val="75000"/>
                </a:srgbClr>
              </a:solidFill>
            </a:endParaRPr>
          </a:p>
        </p:txBody>
      </p:sp>
      <p:sp>
        <p:nvSpPr>
          <p:cNvPr id="3" name="テキスト ボックス 2"/>
          <p:cNvSpPr txBox="1"/>
          <p:nvPr/>
        </p:nvSpPr>
        <p:spPr>
          <a:xfrm>
            <a:off x="2971800" y="2514600"/>
            <a:ext cx="4267200" cy="1077218"/>
          </a:xfrm>
          <a:prstGeom prst="rect">
            <a:avLst/>
          </a:prstGeom>
          <a:noFill/>
        </p:spPr>
        <p:txBody>
          <a:bodyPr wrap="square" rtlCol="0">
            <a:spAutoFit/>
          </a:bodyPr>
          <a:lstStyle/>
          <a:p>
            <a:r>
              <a:rPr lang="ja-JP" altLang="en-US" sz="3200" dirty="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母娘オランダ亡命事件とオランダの児虐政策</a:t>
            </a:r>
            <a:endParaRPr lang="en-US" altLang="ja-JP" sz="3200" dirty="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endParaRPr>
          </a:p>
        </p:txBody>
      </p:sp>
    </p:spTree>
    <p:extLst>
      <p:ext uri="{BB962C8B-B14F-4D97-AF65-F5344CB8AC3E}">
        <p14:creationId xmlns:p14="http://schemas.microsoft.com/office/powerpoint/2010/main" val="3724117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74638"/>
            <a:ext cx="8763000" cy="1143000"/>
          </a:xfrm>
        </p:spPr>
        <p:txBody>
          <a:bodyPr>
            <a:noAutofit/>
          </a:bodyPr>
          <a:lstStyle/>
          <a:p>
            <a:pPr algn="l"/>
            <a:r>
              <a:rPr kumimoji="1" lang="ja-JP" altLang="en-US" sz="36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親子の愛のため</a:t>
            </a:r>
            <a:r>
              <a:rPr kumimoji="1" lang="ja-JP" altLang="en-US" sz="36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、祖国を捨てる</a:t>
            </a:r>
            <a:r>
              <a:rPr kumimoji="1" lang="en-US" altLang="ja-JP" sz="36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36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36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決意をした母親</a:t>
            </a:r>
            <a:endParaRPr kumimoji="1" lang="en-GB" sz="36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4" name="コンテンツ プレースホルダー 3"/>
          <p:cNvSpPr>
            <a:spLocks noGrp="1"/>
          </p:cNvSpPr>
          <p:nvPr>
            <p:ph sz="half" idx="1"/>
          </p:nvPr>
        </p:nvSpPr>
        <p:spPr>
          <a:xfrm>
            <a:off x="26144" y="1828800"/>
            <a:ext cx="5943599" cy="5029200"/>
          </a:xfrm>
        </p:spPr>
        <p:txBody>
          <a:bodyPr>
            <a:normAutofit fontScale="25000" lnSpcReduction="20000"/>
          </a:bodyPr>
          <a:lstStyle/>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自動車ラリーのレーサーで、</a:t>
            </a:r>
            <a:r>
              <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rPr>
              <a:t>IT</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エンジニアの女性</a:t>
            </a:r>
            <a:r>
              <a:rPr kumimoji="1" lang="en-GB" sz="5600" dirty="0">
                <a:solidFill>
                  <a:schemeClr val="accent1">
                    <a:lumMod val="50000"/>
                  </a:schemeClr>
                </a:solidFill>
                <a:latin typeface="HGSｺﾞｼｯｸM" panose="020B0600000000000000" pitchFamily="50" charset="-128"/>
                <a:ea typeface="HGSｺﾞｼｯｸM" panose="020B0600000000000000" pitchFamily="50" charset="-128"/>
              </a:rPr>
              <a:t>.</a:t>
            </a:r>
          </a:p>
          <a:p>
            <a:r>
              <a:rPr kumimoji="1" lang="en-GB" sz="5600" b="1" dirty="0">
                <a:solidFill>
                  <a:schemeClr val="accent1">
                    <a:lumMod val="50000"/>
                  </a:schemeClr>
                </a:solidFill>
                <a:latin typeface="HGSｺﾞｼｯｸM" panose="020B0600000000000000" pitchFamily="50" charset="-128"/>
                <a:ea typeface="HGSｺﾞｼｯｸM" panose="020B0600000000000000" pitchFamily="50" charset="-128"/>
              </a:rPr>
              <a:t>2007</a:t>
            </a:r>
            <a:r>
              <a:rPr kumimoji="1" lang="ja-JP" altLang="en-US" sz="5600" b="1" dirty="0">
                <a:solidFill>
                  <a:schemeClr val="accent1">
                    <a:lumMod val="50000"/>
                  </a:schemeClr>
                </a:solidFill>
                <a:latin typeface="HGSｺﾞｼｯｸM" panose="020B0600000000000000" pitchFamily="50" charset="-128"/>
                <a:ea typeface="HGSｺﾞｼｯｸM" panose="020B0600000000000000" pitchFamily="50" charset="-128"/>
              </a:rPr>
              <a:t>年</a:t>
            </a:r>
            <a:r>
              <a:rPr kumimoji="1" lang="en-US" altLang="ja-JP" sz="5600" b="1" dirty="0">
                <a:solidFill>
                  <a:schemeClr val="accent1">
                    <a:lumMod val="50000"/>
                  </a:schemeClr>
                </a:solidFill>
                <a:latin typeface="HGSｺﾞｼｯｸM" panose="020B0600000000000000" pitchFamily="50" charset="-128"/>
                <a:ea typeface="HGSｺﾞｼｯｸM" panose="020B0600000000000000" pitchFamily="50" charset="-128"/>
              </a:rPr>
              <a:t>8</a:t>
            </a:r>
            <a:r>
              <a:rPr kumimoji="1" lang="ja-JP" altLang="en-US" sz="5600" b="1" dirty="0">
                <a:solidFill>
                  <a:schemeClr val="accent1">
                    <a:lumMod val="50000"/>
                  </a:schemeClr>
                </a:solidFill>
                <a:latin typeface="HGSｺﾞｼｯｸM" panose="020B0600000000000000" pitchFamily="50" charset="-128"/>
                <a:ea typeface="HGSｺﾞｼｯｸM" panose="020B0600000000000000" pitchFamily="50" charset="-128"/>
              </a:rPr>
              <a:t>月</a:t>
            </a:r>
            <a:r>
              <a:rPr kumimoji="1" lang="en-GB" sz="5600" b="1" dirty="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en-GB" sz="5600" dirty="0">
                <a:solidFill>
                  <a:schemeClr val="accent1">
                    <a:lumMod val="50000"/>
                  </a:schemeClr>
                </a:solidFill>
                <a:latin typeface="HGSｺﾞｼｯｸM" panose="020B0600000000000000" pitchFamily="50" charset="-128"/>
                <a:ea typeface="HGSｺﾞｼｯｸM" panose="020B0600000000000000" pitchFamily="50" charset="-128"/>
              </a:rPr>
              <a:t> </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この母親の娘が、児相に拉致された。母親は、子供が悪さをしたため、自宅で躾として、お尻を</a:t>
            </a:r>
            <a:r>
              <a:rPr kumimoji="1" lang="ja-JP" altLang="en-US" sz="5600" dirty="0" smtClean="0">
                <a:solidFill>
                  <a:schemeClr val="accent1">
                    <a:lumMod val="50000"/>
                  </a:schemeClr>
                </a:solidFill>
                <a:latin typeface="HGSｺﾞｼｯｸM" panose="020B0600000000000000" pitchFamily="50" charset="-128"/>
                <a:ea typeface="HGSｺﾞｼｯｸM" panose="020B0600000000000000" pitchFamily="50" charset="-128"/>
              </a:rPr>
              <a:t>叩いた。</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ハンガーで叩いたという説もあり。</a:t>
            </a: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だがその後、子供はまた元気になり、「遊びに行く」と伝えて、自宅から出て行った。</a:t>
            </a: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児相の説明によれば、腕・脚にケガをした子供がコンビニへ来たので、店長から警察→児相へ連絡が行き、児相が子供を「保護」した。裸にして調べたら、お尻が赤かったので、「虐待」と決めて、収容・隔離した。</a:t>
            </a: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やがて母親が呼ばれて児相職員と面談、母親は正常な叱り方＝躾であり、けがをしたならその後の事である、速やかに子供を返して欲しいと要請。</a:t>
            </a:r>
            <a:endPar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しかし既に「虐待」と決定していた児相は、子供に会わせないまま、「虐待の承認」を</a:t>
            </a:r>
            <a:r>
              <a:rPr kumimoji="1" lang="ja-JP" altLang="en-US" sz="5600" dirty="0" smtClean="0">
                <a:solidFill>
                  <a:schemeClr val="accent1">
                    <a:lumMod val="50000"/>
                  </a:schemeClr>
                </a:solidFill>
                <a:latin typeface="HGSｺﾞｼｯｸM" panose="020B0600000000000000" pitchFamily="50" charset="-128"/>
                <a:ea typeface="HGSｺﾞｼｯｸM" panose="020B0600000000000000" pitchFamily="50" charset="-128"/>
              </a:rPr>
              <a:t>迫り（</a:t>
            </a:r>
            <a:r>
              <a:rPr kumimoji="1" lang="ja-JP" altLang="en-US" sz="5600" b="1" dirty="0" smtClean="0">
                <a:solidFill>
                  <a:srgbClr val="C00000"/>
                </a:solidFill>
                <a:latin typeface="HGSｺﾞｼｯｸM" panose="020B0600000000000000" pitchFamily="50" charset="-128"/>
                <a:ea typeface="HGSｺﾞｼｯｸM" panose="020B0600000000000000" pitchFamily="50" charset="-128"/>
              </a:rPr>
              <a:t>児童を人質にした自白強要</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ja-JP" altLang="en-US" sz="5600" dirty="0" smtClean="0">
                <a:solidFill>
                  <a:schemeClr val="accent1">
                    <a:lumMod val="50000"/>
                  </a:schemeClr>
                </a:solidFill>
                <a:latin typeface="HGSｺﾞｼｯｸM" panose="020B0600000000000000" pitchFamily="50" charset="-128"/>
                <a:ea typeface="HGSｺﾞｼｯｸM" panose="020B0600000000000000" pitchFamily="50" charset="-128"/>
              </a:rPr>
              <a:t>憲法第</a:t>
            </a:r>
            <a:r>
              <a:rPr kumimoji="1" lang="en-US" altLang="ja-JP" sz="5600" dirty="0" smtClean="0">
                <a:solidFill>
                  <a:schemeClr val="accent1">
                    <a:lumMod val="50000"/>
                  </a:schemeClr>
                </a:solidFill>
                <a:latin typeface="HGSｺﾞｼｯｸM" panose="020B0600000000000000" pitchFamily="50" charset="-128"/>
                <a:ea typeface="HGSｺﾞｼｯｸM" panose="020B0600000000000000" pitchFamily="50" charset="-128"/>
              </a:rPr>
              <a:t>38</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条違反</a:t>
            </a:r>
            <a:r>
              <a:rPr kumimoji="1" lang="ja-JP" altLang="en-US" sz="5600" dirty="0" smtClean="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母親が「虚偽の承認」を断わったため、話は</a:t>
            </a:r>
            <a:r>
              <a:rPr kumimoji="1" lang="ja-JP" altLang="en-US" sz="5600" dirty="0" smtClean="0">
                <a:solidFill>
                  <a:schemeClr val="accent1">
                    <a:lumMod val="50000"/>
                  </a:schemeClr>
                </a:solidFill>
                <a:latin typeface="HGSｺﾞｼｯｸM" panose="020B0600000000000000" pitchFamily="50" charset="-128"/>
                <a:ea typeface="HGSｺﾞｼｯｸM" panose="020B0600000000000000" pitchFamily="50" charset="-128"/>
              </a:rPr>
              <a:t>平行線に。</a:t>
            </a:r>
            <a:endPar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長崎こども・女性・障害者支援センター（児相）は、家庭裁判所へ</a:t>
            </a:r>
            <a:r>
              <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rPr>
              <a:t>28</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条申立て。しかし家裁は同年１２月、児相の申立却下。</a:t>
            </a:r>
            <a:endPar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ところが児相は子供を返さず、高等裁判所に控訴して隔離を続行。</a:t>
            </a:r>
            <a:endPar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高裁は何らの調べも行なわず、書類審査のみで、</a:t>
            </a:r>
            <a:r>
              <a:rPr kumimoji="1" lang="en-US" altLang="ja-JP" sz="5600" b="1" dirty="0">
                <a:solidFill>
                  <a:schemeClr val="accent1">
                    <a:lumMod val="50000"/>
                  </a:schemeClr>
                </a:solidFill>
                <a:latin typeface="HGSｺﾞｼｯｸM" panose="020B0600000000000000" pitchFamily="50" charset="-128"/>
                <a:ea typeface="HGSｺﾞｼｯｸM" panose="020B0600000000000000" pitchFamily="50" charset="-128"/>
              </a:rPr>
              <a:t>2008</a:t>
            </a:r>
            <a:r>
              <a:rPr kumimoji="1" lang="ja-JP" altLang="en-US" sz="5600" b="1" dirty="0">
                <a:solidFill>
                  <a:schemeClr val="accent1">
                    <a:lumMod val="50000"/>
                  </a:schemeClr>
                </a:solidFill>
                <a:latin typeface="HGSｺﾞｼｯｸM" panose="020B0600000000000000" pitchFamily="50" charset="-128"/>
                <a:ea typeface="HGSｺﾞｼｯｸM" panose="020B0600000000000000" pitchFamily="50" charset="-128"/>
              </a:rPr>
              <a:t>年５月</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、児相の申立を認容する決定。</a:t>
            </a:r>
            <a:endPar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endParaRPr>
          </a:p>
          <a:p>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娘は、長崎県内の児童養護施設に措置された。最高裁は、</a:t>
            </a:r>
            <a:r>
              <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rPr>
              <a:t>2008</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年</a:t>
            </a:r>
            <a:r>
              <a:rPr kumimoji="1" lang="en-US" altLang="ja-JP" sz="5600" dirty="0">
                <a:solidFill>
                  <a:schemeClr val="accent1">
                    <a:lumMod val="50000"/>
                  </a:schemeClr>
                </a:solidFill>
                <a:latin typeface="HGSｺﾞｼｯｸM" panose="020B0600000000000000" pitchFamily="50" charset="-128"/>
                <a:ea typeface="HGSｺﾞｼｯｸM" panose="020B0600000000000000" pitchFamily="50" charset="-128"/>
              </a:rPr>
              <a:t>10</a:t>
            </a:r>
            <a:r>
              <a:rPr kumimoji="1" lang="ja-JP" altLang="en-US" sz="5600" dirty="0">
                <a:solidFill>
                  <a:schemeClr val="accent1">
                    <a:lumMod val="50000"/>
                  </a:schemeClr>
                </a:solidFill>
                <a:latin typeface="HGSｺﾞｼｯｸM" panose="020B0600000000000000" pitchFamily="50" charset="-128"/>
                <a:ea typeface="HGSｺﾞｼｯｸM" panose="020B0600000000000000" pitchFamily="50" charset="-128"/>
              </a:rPr>
              <a:t>月に、高裁の決定を追認。</a:t>
            </a:r>
            <a:endParaRPr kumimoji="1" lang="en-GB" sz="5600" dirty="0">
              <a:solidFill>
                <a:schemeClr val="accent1">
                  <a:lumMod val="50000"/>
                </a:schemeClr>
              </a:solidFill>
              <a:latin typeface="HGSｺﾞｼｯｸM" panose="020B0600000000000000" pitchFamily="50" charset="-128"/>
              <a:ea typeface="HGSｺﾞｼｯｸM" panose="020B0600000000000000" pitchFamily="50" charset="-128"/>
            </a:endParaRPr>
          </a:p>
          <a:p>
            <a:endParaRPr kumimoji="1" lang="en-GB" sz="5600" dirty="0">
              <a:solidFill>
                <a:schemeClr val="accent1">
                  <a:lumMod val="50000"/>
                </a:schemeClr>
              </a:solidFill>
              <a:latin typeface="HGSｺﾞｼｯｸM" panose="020B0600000000000000" pitchFamily="50" charset="-128"/>
              <a:ea typeface="HGSｺﾞｼｯｸM" panose="020B0600000000000000" pitchFamily="50" charset="-128"/>
            </a:endParaRPr>
          </a:p>
          <a:p>
            <a:endParaRPr kumimoji="1" lang="en-GB" dirty="0"/>
          </a:p>
        </p:txBody>
      </p:sp>
      <p:pic>
        <p:nvPicPr>
          <p:cNvPr id="6" name="コンテンツ プレースホルダー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7796" y="1956335"/>
            <a:ext cx="2673927" cy="3366655"/>
          </a:xfrm>
        </p:spPr>
      </p:pic>
      <p:pic>
        <p:nvPicPr>
          <p:cNvPr id="3074" name="Picture 2" descr="http://www.tiki.ne.jp/rallyjapan/2004/images/20040902_DSC_0202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51" y="3305721"/>
            <a:ext cx="2858244" cy="2143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情報センターの画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743" y="4379275"/>
            <a:ext cx="2848060" cy="2140259"/>
          </a:xfrm>
          <a:prstGeom prst="rect">
            <a:avLst/>
          </a:prstGeom>
          <a:ln w="5715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87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ircle(out)">
                                      <p:cBhvr>
                                        <p:cTn id="15" dur="2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500"/>
                                        <p:tgtEl>
                                          <p:spTgt spid="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17147"/>
            <a:ext cx="8382000" cy="1143000"/>
          </a:xfrm>
        </p:spPr>
        <p:txBody>
          <a:bodyPr>
            <a:noAutofit/>
          </a:bodyPr>
          <a:lstStyle/>
          <a:p>
            <a:pPr algn="l"/>
            <a:r>
              <a:rPr kumimoji="1" lang="ja-JP" altLang="en-US" sz="2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母親</a:t>
            </a:r>
            <a:r>
              <a:rPr kumimoji="1" lang="ja-JP" altLang="en-US" sz="2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は、ボランティア団体「家族破壊法犠牲家族支援の会」の力を借りて、娘を児童養護施設から</a:t>
            </a:r>
            <a:r>
              <a:rPr kumimoji="1" lang="ja-JP" altLang="en-US" sz="2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救い出し、オランダに亡命した。</a:t>
            </a:r>
            <a:endParaRPr kumimoji="1" lang="en-GB" sz="2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4" name="コンテンツ プレースホルダー 3"/>
          <p:cNvSpPr>
            <a:spLocks noGrp="1"/>
          </p:cNvSpPr>
          <p:nvPr>
            <p:ph sz="half" idx="2"/>
          </p:nvPr>
        </p:nvSpPr>
        <p:spPr/>
        <p:txBody>
          <a:bodyPr/>
          <a:lstStyle/>
          <a:p>
            <a:endParaRPr kumimoji="1" lang="en-GB" dirty="0" smtClean="0"/>
          </a:p>
          <a:p>
            <a:endParaRPr kumimoji="1" lang="en-GB" dirty="0"/>
          </a:p>
        </p:txBody>
      </p:sp>
      <p:pic>
        <p:nvPicPr>
          <p:cNvPr id="1026" name="Picture 2" descr="http://www.amaps.com/images/speuroasia.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a:stretch/>
        </p:blipFill>
        <p:spPr bwMode="auto">
          <a:xfrm>
            <a:off x="1529437" y="1725615"/>
            <a:ext cx="6629373" cy="4213060"/>
          </a:xfrm>
          <a:prstGeom prst="rect">
            <a:avLst/>
          </a:prstGeom>
          <a:noFill/>
          <a:extLst>
            <a:ext uri="{909E8E84-426E-40DD-AFC4-6F175D3DCCD1}">
              <a14:hiddenFill xmlns:a14="http://schemas.microsoft.com/office/drawing/2010/main">
                <a:solidFill>
                  <a:srgbClr val="FFFFFF"/>
                </a:solidFill>
              </a14:hiddenFill>
            </a:ext>
          </a:extLst>
        </p:spPr>
      </p:pic>
      <p:sp>
        <p:nvSpPr>
          <p:cNvPr id="6" name="円弧 5"/>
          <p:cNvSpPr/>
          <p:nvPr/>
        </p:nvSpPr>
        <p:spPr>
          <a:xfrm rot="394831">
            <a:off x="1572643" y="3318955"/>
            <a:ext cx="5889860" cy="1026381"/>
          </a:xfrm>
          <a:prstGeom prst="arc">
            <a:avLst>
              <a:gd name="adj1" fmla="val 11318141"/>
              <a:gd name="adj2" fmla="val 21421684"/>
            </a:avLst>
          </a:prstGeom>
          <a:ln w="38100">
            <a:solidFill>
              <a:srgbClr val="FFFF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sz="1350"/>
          </a:p>
        </p:txBody>
      </p:sp>
      <p:sp>
        <p:nvSpPr>
          <p:cNvPr id="7" name="テキスト ボックス 6"/>
          <p:cNvSpPr txBox="1"/>
          <p:nvPr/>
        </p:nvSpPr>
        <p:spPr>
          <a:xfrm>
            <a:off x="6927346" y="4189936"/>
            <a:ext cx="918341" cy="279307"/>
          </a:xfrm>
          <a:prstGeom prst="rect">
            <a:avLst/>
          </a:prstGeom>
          <a:noFill/>
        </p:spPr>
        <p:txBody>
          <a:bodyPr wrap="square" rtlCol="0">
            <a:spAutoFit/>
          </a:bodyPr>
          <a:lstStyle/>
          <a:p>
            <a:pPr>
              <a:lnSpc>
                <a:spcPct val="90000"/>
              </a:lnSpc>
            </a:pPr>
            <a:r>
              <a:rPr kumimoji="1" lang="en-GB" sz="1350" dirty="0">
                <a:solidFill>
                  <a:srgbClr val="FFFF00"/>
                </a:solidFill>
              </a:rPr>
              <a:t>Fukuoka</a:t>
            </a:r>
          </a:p>
        </p:txBody>
      </p:sp>
      <p:sp>
        <p:nvSpPr>
          <p:cNvPr id="9" name="テキスト ボックス 8"/>
          <p:cNvSpPr txBox="1"/>
          <p:nvPr/>
        </p:nvSpPr>
        <p:spPr>
          <a:xfrm>
            <a:off x="6722992" y="3992867"/>
            <a:ext cx="918341" cy="279307"/>
          </a:xfrm>
          <a:prstGeom prst="rect">
            <a:avLst/>
          </a:prstGeom>
          <a:noFill/>
        </p:spPr>
        <p:txBody>
          <a:bodyPr wrap="square" rtlCol="0">
            <a:spAutoFit/>
          </a:bodyPr>
          <a:lstStyle/>
          <a:p>
            <a:pPr>
              <a:lnSpc>
                <a:spcPct val="90000"/>
              </a:lnSpc>
            </a:pPr>
            <a:r>
              <a:rPr kumimoji="1" lang="en-GB" sz="1350" dirty="0">
                <a:solidFill>
                  <a:srgbClr val="FFFF00"/>
                </a:solidFill>
              </a:rPr>
              <a:t>Seoul</a:t>
            </a:r>
          </a:p>
        </p:txBody>
      </p:sp>
      <p:sp>
        <p:nvSpPr>
          <p:cNvPr id="10" name="テキスト ボックス 9"/>
          <p:cNvSpPr txBox="1"/>
          <p:nvPr/>
        </p:nvSpPr>
        <p:spPr>
          <a:xfrm>
            <a:off x="2195117" y="2763191"/>
            <a:ext cx="1296482" cy="466281"/>
          </a:xfrm>
          <a:prstGeom prst="rect">
            <a:avLst/>
          </a:prstGeom>
          <a:noFill/>
        </p:spPr>
        <p:txBody>
          <a:bodyPr wrap="square" rtlCol="0">
            <a:spAutoFit/>
          </a:bodyPr>
          <a:lstStyle/>
          <a:p>
            <a:pPr>
              <a:lnSpc>
                <a:spcPct val="90000"/>
              </a:lnSpc>
            </a:pPr>
            <a:r>
              <a:rPr kumimoji="1" lang="en-GB" sz="1350" b="1" i="1" dirty="0">
                <a:solidFill>
                  <a:srgbClr val="FFC000"/>
                </a:solidFill>
              </a:rPr>
              <a:t>26 O</a:t>
            </a:r>
            <a:r>
              <a:rPr kumimoji="1" lang="en-US" altLang="ja-JP" sz="1350" b="1" i="1" dirty="0" err="1">
                <a:solidFill>
                  <a:srgbClr val="FFC000"/>
                </a:solidFill>
              </a:rPr>
              <a:t>ct</a:t>
            </a:r>
            <a:r>
              <a:rPr kumimoji="1" lang="ja-JP" altLang="en-US" sz="1350" b="1" i="1" dirty="0">
                <a:solidFill>
                  <a:srgbClr val="FFC000"/>
                </a:solidFill>
              </a:rPr>
              <a:t> </a:t>
            </a:r>
            <a:r>
              <a:rPr kumimoji="1" lang="en-US" altLang="ja-JP" sz="1350" b="1" i="1" dirty="0">
                <a:solidFill>
                  <a:srgbClr val="FFC000"/>
                </a:solidFill>
              </a:rPr>
              <a:t>2008</a:t>
            </a:r>
            <a:endParaRPr kumimoji="1" lang="en-GB" sz="1350" b="1" i="1" dirty="0">
              <a:solidFill>
                <a:srgbClr val="FFC000"/>
              </a:solidFill>
            </a:endParaRPr>
          </a:p>
          <a:p>
            <a:pPr>
              <a:lnSpc>
                <a:spcPct val="90000"/>
              </a:lnSpc>
            </a:pPr>
            <a:r>
              <a:rPr kumimoji="1" lang="en-GB" sz="1350" dirty="0">
                <a:solidFill>
                  <a:srgbClr val="FFFF00"/>
                </a:solidFill>
              </a:rPr>
              <a:t>Amsterdam</a:t>
            </a:r>
          </a:p>
        </p:txBody>
      </p:sp>
      <p:sp>
        <p:nvSpPr>
          <p:cNvPr id="8" name="円弧 7"/>
          <p:cNvSpPr/>
          <p:nvPr/>
        </p:nvSpPr>
        <p:spPr>
          <a:xfrm rot="11171355">
            <a:off x="7757073" y="4205858"/>
            <a:ext cx="199068" cy="220761"/>
          </a:xfrm>
          <a:prstGeom prst="arc">
            <a:avLst>
              <a:gd name="adj1" fmla="val 16200000"/>
              <a:gd name="adj2" fmla="val 1101524"/>
            </a:avLst>
          </a:prstGeom>
          <a:ln w="38100">
            <a:solidFill>
              <a:srgbClr val="FFC000"/>
            </a:solidFill>
            <a:headEnd type="ova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sz="1350"/>
          </a:p>
        </p:txBody>
      </p:sp>
      <p:sp>
        <p:nvSpPr>
          <p:cNvPr id="12" name="テキスト ボックス 11"/>
          <p:cNvSpPr txBox="1"/>
          <p:nvPr/>
        </p:nvSpPr>
        <p:spPr>
          <a:xfrm>
            <a:off x="6722992" y="4470800"/>
            <a:ext cx="1244470" cy="466281"/>
          </a:xfrm>
          <a:prstGeom prst="rect">
            <a:avLst/>
          </a:prstGeom>
          <a:noFill/>
        </p:spPr>
        <p:txBody>
          <a:bodyPr wrap="square" rtlCol="0">
            <a:spAutoFit/>
          </a:bodyPr>
          <a:lstStyle/>
          <a:p>
            <a:pPr algn="r">
              <a:lnSpc>
                <a:spcPct val="90000"/>
              </a:lnSpc>
            </a:pPr>
            <a:r>
              <a:rPr kumimoji="1" lang="en-GB" sz="1350" dirty="0">
                <a:solidFill>
                  <a:srgbClr val="FFFF00"/>
                </a:solidFill>
              </a:rPr>
              <a:t>Nagasaki</a:t>
            </a:r>
          </a:p>
          <a:p>
            <a:pPr algn="r">
              <a:lnSpc>
                <a:spcPct val="90000"/>
              </a:lnSpc>
            </a:pPr>
            <a:r>
              <a:rPr kumimoji="1" lang="en-GB" sz="1350" b="1" i="1" dirty="0">
                <a:solidFill>
                  <a:srgbClr val="FFC000"/>
                </a:solidFill>
              </a:rPr>
              <a:t>24 Oct 2008</a:t>
            </a:r>
          </a:p>
        </p:txBody>
      </p:sp>
      <p:cxnSp>
        <p:nvCxnSpPr>
          <p:cNvPr id="13" name="直線コネクタ 12"/>
          <p:cNvCxnSpPr/>
          <p:nvPr/>
        </p:nvCxnSpPr>
        <p:spPr>
          <a:xfrm flipH="1">
            <a:off x="7641333" y="4077241"/>
            <a:ext cx="104420" cy="17191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円弧 4"/>
          <p:cNvSpPr/>
          <p:nvPr/>
        </p:nvSpPr>
        <p:spPr>
          <a:xfrm>
            <a:off x="7235450" y="3998444"/>
            <a:ext cx="490842" cy="607375"/>
          </a:xfrm>
          <a:prstGeom prst="arc">
            <a:avLst>
              <a:gd name="adj1" fmla="val 14895787"/>
              <a:gd name="adj2" fmla="val 21082902"/>
            </a:avLst>
          </a:prstGeom>
          <a:ln w="38100">
            <a:solidFill>
              <a:srgbClr val="FFFF00"/>
            </a:solidFill>
            <a:headEnd type="stealth" w="lg" len="lg"/>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sz="1350"/>
          </a:p>
        </p:txBody>
      </p:sp>
    </p:spTree>
    <p:extLst>
      <p:ext uri="{BB962C8B-B14F-4D97-AF65-F5344CB8AC3E}">
        <p14:creationId xmlns:p14="http://schemas.microsoft.com/office/powerpoint/2010/main" val="3853925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8" grpId="0" animBg="1"/>
      <p:bldP spid="12"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67550"/>
            <a:ext cx="8229600" cy="1143000"/>
          </a:xfrm>
        </p:spPr>
        <p:txBody>
          <a:bodyPr>
            <a:normAutofit/>
          </a:bodyPr>
          <a:lstStyle/>
          <a:p>
            <a:pPr algn="l"/>
            <a:r>
              <a:rPr kumimoji="1" lang="ja-JP" altLang="en-US" sz="3000" dirty="0" smtClean="0">
                <a:solidFill>
                  <a:srgbClr val="FFFF00"/>
                </a:solidFill>
              </a:rPr>
              <a:t>日本の児相からの「奇妙な要請」に</a:t>
            </a:r>
            <a:r>
              <a:rPr kumimoji="1" lang="en-US" altLang="ja-JP" sz="3000" dirty="0" smtClean="0">
                <a:solidFill>
                  <a:srgbClr val="FFFF00"/>
                </a:solidFill>
              </a:rPr>
              <a:t/>
            </a:r>
            <a:br>
              <a:rPr kumimoji="1" lang="en-US" altLang="ja-JP" sz="3000" dirty="0" smtClean="0">
                <a:solidFill>
                  <a:srgbClr val="FFFF00"/>
                </a:solidFill>
              </a:rPr>
            </a:br>
            <a:r>
              <a:rPr kumimoji="1" lang="ja-JP" altLang="en-US" sz="3000" dirty="0" smtClean="0">
                <a:solidFill>
                  <a:srgbClr val="FFFF00"/>
                </a:solidFill>
              </a:rPr>
              <a:t>戸惑うオランダ側、自らで審理続行。</a:t>
            </a:r>
            <a:endParaRPr kumimoji="1" lang="en-GB" sz="3000" dirty="0">
              <a:solidFill>
                <a:srgbClr val="FFFF00"/>
              </a:solidFill>
            </a:endParaRPr>
          </a:p>
        </p:txBody>
      </p:sp>
      <p:sp>
        <p:nvSpPr>
          <p:cNvPr id="3" name="コンテンツ プレースホルダー 2"/>
          <p:cNvSpPr>
            <a:spLocks noGrp="1"/>
          </p:cNvSpPr>
          <p:nvPr>
            <p:ph idx="1"/>
          </p:nvPr>
        </p:nvSpPr>
        <p:spPr>
          <a:xfrm>
            <a:off x="457200" y="2133600"/>
            <a:ext cx="7543800" cy="4816475"/>
          </a:xfrm>
        </p:spPr>
        <p:txBody>
          <a:bodyPr>
            <a:normAutofit fontScale="70000" lnSpcReduction="20000"/>
          </a:bodyPr>
          <a:lstStyle/>
          <a:p>
            <a:r>
              <a:rPr kumimoji="1" lang="en-US" altLang="ja-JP" dirty="0" smtClean="0">
                <a:latin typeface="HGSｺﾞｼｯｸM" panose="020B0600000000000000" pitchFamily="50" charset="-128"/>
                <a:ea typeface="HGSｺﾞｼｯｸM" panose="020B0600000000000000" pitchFamily="50" charset="-128"/>
              </a:rPr>
              <a:t>2008</a:t>
            </a:r>
            <a:r>
              <a:rPr kumimoji="1" lang="ja-JP" altLang="en-US" dirty="0" smtClean="0">
                <a:latin typeface="HGSｺﾞｼｯｸM" panose="020B0600000000000000" pitchFamily="50" charset="-128"/>
                <a:ea typeface="HGSｺﾞｼｯｸM" panose="020B0600000000000000" pitchFamily="50" charset="-128"/>
              </a:rPr>
              <a:t>年</a:t>
            </a:r>
            <a:r>
              <a:rPr kumimoji="1" lang="en-US" altLang="ja-JP" dirty="0" smtClean="0">
                <a:latin typeface="HGSｺﾞｼｯｸM" panose="020B0600000000000000" pitchFamily="50" charset="-128"/>
                <a:ea typeface="HGSｺﾞｼｯｸM" panose="020B0600000000000000" pitchFamily="50" charset="-128"/>
              </a:rPr>
              <a:t>10</a:t>
            </a:r>
            <a:r>
              <a:rPr kumimoji="1" lang="ja-JP" altLang="en-US" dirty="0" smtClean="0">
                <a:latin typeface="HGSｺﾞｼｯｸM" panose="020B0600000000000000" pitchFamily="50" charset="-128"/>
                <a:ea typeface="HGSｺﾞｼｯｸM" panose="020B0600000000000000" pitchFamily="50" charset="-128"/>
              </a:rPr>
              <a:t>月</a:t>
            </a:r>
            <a:r>
              <a:rPr kumimoji="1" lang="en-US" altLang="ja-JP" dirty="0" smtClean="0">
                <a:latin typeface="HGSｺﾞｼｯｸM" panose="020B0600000000000000" pitchFamily="50" charset="-128"/>
                <a:ea typeface="HGSｺﾞｼｯｸM" panose="020B0600000000000000" pitchFamily="50" charset="-128"/>
              </a:rPr>
              <a:t>28</a:t>
            </a:r>
            <a:r>
              <a:rPr kumimoji="1" lang="ja-JP" altLang="en-US" dirty="0" smtClean="0">
                <a:latin typeface="HGSｺﾞｼｯｸM" panose="020B0600000000000000" pitchFamily="50" charset="-128"/>
                <a:ea typeface="HGSｺﾞｼｯｸM" panose="020B0600000000000000" pitchFamily="50" charset="-128"/>
              </a:rPr>
              <a:t>日、日本から連絡</a:t>
            </a:r>
            <a:r>
              <a:rPr kumimoji="1" lang="ja-JP" altLang="en-US" dirty="0">
                <a:latin typeface="HGSｺﾞｼｯｸM" panose="020B0600000000000000" pitchFamily="50" charset="-128"/>
                <a:ea typeface="HGSｺﾞｼｯｸM" panose="020B0600000000000000" pitchFamily="50" charset="-128"/>
              </a:rPr>
              <a:t>を受けたオランダ</a:t>
            </a:r>
            <a:r>
              <a:rPr kumimoji="1" lang="ja-JP" altLang="en-US" dirty="0" smtClean="0">
                <a:latin typeface="HGSｺﾞｼｯｸM" panose="020B0600000000000000" pitchFamily="50" charset="-128"/>
                <a:ea typeface="HGSｺﾞｼｯｸM" panose="020B0600000000000000" pitchFamily="50" charset="-128"/>
              </a:rPr>
              <a:t>警察が、オランダに到着した娘を保護。母親</a:t>
            </a:r>
            <a:r>
              <a:rPr kumimoji="1" lang="ja-JP" altLang="en-US" dirty="0">
                <a:latin typeface="HGSｺﾞｼｯｸM" panose="020B0600000000000000" pitchFamily="50" charset="-128"/>
                <a:ea typeface="HGSｺﾞｼｯｸM" panose="020B0600000000000000" pitchFamily="50" charset="-128"/>
              </a:rPr>
              <a:t>にも</a:t>
            </a:r>
            <a:r>
              <a:rPr kumimoji="1" lang="ja-JP" altLang="en-US" dirty="0" smtClean="0">
                <a:latin typeface="HGSｺﾞｼｯｸM" panose="020B0600000000000000" pitchFamily="50" charset="-128"/>
                <a:ea typeface="HGSｺﾞｼｯｸM" panose="020B0600000000000000" pitchFamily="50" charset="-128"/>
              </a:rPr>
              <a:t>呼び出し。</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同</a:t>
            </a:r>
            <a:r>
              <a:rPr kumimoji="1" lang="en-US" altLang="ja-JP" dirty="0" smtClean="0">
                <a:latin typeface="HGSｺﾞｼｯｸM" panose="020B0600000000000000" pitchFamily="50" charset="-128"/>
                <a:ea typeface="HGSｺﾞｼｯｸM" panose="020B0600000000000000" pitchFamily="50" charset="-128"/>
              </a:rPr>
              <a:t>11,12</a:t>
            </a:r>
            <a:r>
              <a:rPr kumimoji="1" lang="ja-JP" altLang="en-US" dirty="0" smtClean="0">
                <a:latin typeface="HGSｺﾞｼｯｸM" panose="020B0600000000000000" pitchFamily="50" charset="-128"/>
                <a:ea typeface="HGSｺﾞｼｯｸM" panose="020B0600000000000000" pitchFamily="50" charset="-128"/>
              </a:rPr>
              <a:t>月</a:t>
            </a:r>
            <a:r>
              <a:rPr kumimoji="1" lang="ja-JP" altLang="en-US" dirty="0">
                <a:latin typeface="HGSｺﾞｼｯｸM" panose="020B0600000000000000" pitchFamily="50" charset="-128"/>
                <a:ea typeface="HGSｺﾞｼｯｸM" panose="020B0600000000000000" pitchFamily="50" charset="-128"/>
              </a:rPr>
              <a:t>、オランダ</a:t>
            </a:r>
            <a:r>
              <a:rPr kumimoji="1" lang="ja-JP" altLang="en-US" dirty="0" smtClean="0">
                <a:latin typeface="HGSｺﾞｼｯｸM" panose="020B0600000000000000" pitchFamily="50" charset="-128"/>
                <a:ea typeface="HGSｺﾞｼｯｸM" panose="020B0600000000000000" pitchFamily="50" charset="-128"/>
              </a:rPr>
              <a:t>で、調査</a:t>
            </a:r>
            <a:r>
              <a:rPr kumimoji="1" lang="ja-JP" altLang="en-US" dirty="0">
                <a:latin typeface="HGSｺﾞｼｯｸM" panose="020B0600000000000000" pitchFamily="50" charset="-128"/>
                <a:ea typeface="HGSｺﾞｼｯｸM" panose="020B0600000000000000" pitchFamily="50" charset="-128"/>
              </a:rPr>
              <a:t>・</a:t>
            </a:r>
            <a:r>
              <a:rPr kumimoji="1" lang="ja-JP" altLang="en-US" dirty="0" smtClean="0">
                <a:latin typeface="HGSｺﾞｼｯｸM" panose="020B0600000000000000" pitchFamily="50" charset="-128"/>
                <a:ea typeface="HGSｺﾞｼｯｸM" panose="020B0600000000000000" pitchFamily="50" charset="-128"/>
              </a:rPr>
              <a:t>解明開始。オランダ側は、</a:t>
            </a:r>
            <a:r>
              <a:rPr kumimoji="1" lang="ja-JP" altLang="en-US" dirty="0">
                <a:latin typeface="HGSｺﾞｼｯｸM" panose="020B0600000000000000" pitchFamily="50" charset="-128"/>
                <a:ea typeface="HGSｺﾞｼｯｸM" panose="020B0600000000000000" pitchFamily="50" charset="-128"/>
              </a:rPr>
              <a:t>長崎こども・女性・障害者支援</a:t>
            </a:r>
            <a:r>
              <a:rPr kumimoji="1" lang="ja-JP" altLang="en-US" dirty="0" smtClean="0">
                <a:latin typeface="HGSｺﾞｼｯｸM" panose="020B0600000000000000" pitchFamily="50" charset="-128"/>
                <a:ea typeface="HGSｺﾞｼｯｸM" panose="020B0600000000000000" pitchFamily="50" charset="-128"/>
              </a:rPr>
              <a:t>センター（児相）からオランダ側に提出された書類</a:t>
            </a:r>
            <a:r>
              <a:rPr kumimoji="1" lang="ja-JP" altLang="en-US" dirty="0">
                <a:latin typeface="HGSｺﾞｼｯｸM" panose="020B0600000000000000" pitchFamily="50" charset="-128"/>
                <a:ea typeface="HGSｺﾞｼｯｸM" panose="020B0600000000000000" pitchFamily="50" charset="-128"/>
              </a:rPr>
              <a:t>の余りの奇妙さに</a:t>
            </a:r>
            <a:r>
              <a:rPr kumimoji="1" lang="ja-JP" altLang="en-US" dirty="0" smtClean="0">
                <a:latin typeface="HGSｺﾞｼｯｸM" panose="020B0600000000000000" pitchFamily="50" charset="-128"/>
                <a:ea typeface="HGSｺﾞｼｯｸM" panose="020B0600000000000000" pitchFamily="50" charset="-128"/>
              </a:rPr>
              <a:t>驚いたという。</a:t>
            </a:r>
            <a:r>
              <a:rPr kumimoji="1" lang="ja-JP" altLang="en-US" dirty="0">
                <a:latin typeface="HGSｺﾞｼｯｸM" panose="020B0600000000000000" pitchFamily="50" charset="-128"/>
                <a:ea typeface="HGSｺﾞｼｯｸM" panose="020B0600000000000000" pitchFamily="50" charset="-128"/>
              </a:rPr>
              <a:t>母親による虐待</a:t>
            </a:r>
            <a:r>
              <a:rPr kumimoji="1" lang="ja-JP" altLang="en-US" dirty="0" smtClean="0">
                <a:latin typeface="HGSｺﾞｼｯｸM" panose="020B0600000000000000" pitchFamily="50" charset="-128"/>
                <a:ea typeface="HGSｺﾞｼｯｸM" panose="020B0600000000000000" pitchFamily="50" charset="-128"/>
              </a:rPr>
              <a:t>や、その後の「一時保護」が「全く見えてこなかったらしい」。</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長崎県警、児相の</a:t>
            </a:r>
            <a:r>
              <a:rPr kumimoji="1" lang="ja-JP" altLang="en-US" dirty="0">
                <a:latin typeface="HGSｺﾞｼｯｸM" panose="020B0600000000000000" pitchFamily="50" charset="-128"/>
                <a:ea typeface="HGSｺﾞｼｯｸM" panose="020B0600000000000000" pitchFamily="50" charset="-128"/>
              </a:rPr>
              <a:t>依頼を</a:t>
            </a:r>
            <a:r>
              <a:rPr kumimoji="1" lang="ja-JP" altLang="en-US" dirty="0" smtClean="0">
                <a:latin typeface="HGSｺﾞｼｯｸM" panose="020B0600000000000000" pitchFamily="50" charset="-128"/>
                <a:ea typeface="HGSｺﾞｼｯｸM" panose="020B0600000000000000" pitchFamily="50" charset="-128"/>
              </a:rPr>
              <a:t>受け、</a:t>
            </a:r>
            <a:r>
              <a:rPr kumimoji="1" lang="en-US" altLang="ja-JP" dirty="0">
                <a:latin typeface="HGSｺﾞｼｯｸM" panose="020B0600000000000000" pitchFamily="50" charset="-128"/>
                <a:ea typeface="HGSｺﾞｼｯｸM" panose="020B0600000000000000" pitchFamily="50" charset="-128"/>
              </a:rPr>
              <a:t>12</a:t>
            </a:r>
            <a:r>
              <a:rPr kumimoji="1" lang="ja-JP" altLang="en-US" dirty="0">
                <a:latin typeface="HGSｺﾞｼｯｸM" panose="020B0600000000000000" pitchFamily="50" charset="-128"/>
                <a:ea typeface="HGSｺﾞｼｯｸM" panose="020B0600000000000000" pitchFamily="50" charset="-128"/>
              </a:rPr>
              <a:t>月</a:t>
            </a:r>
            <a:r>
              <a:rPr kumimoji="1" lang="en-US" altLang="ja-JP" dirty="0">
                <a:latin typeface="HGSｺﾞｼｯｸM" panose="020B0600000000000000" pitchFamily="50" charset="-128"/>
                <a:ea typeface="HGSｺﾞｼｯｸM" panose="020B0600000000000000" pitchFamily="50" charset="-128"/>
              </a:rPr>
              <a:t>16</a:t>
            </a:r>
            <a:r>
              <a:rPr kumimoji="1" lang="ja-JP" altLang="en-US" dirty="0">
                <a:latin typeface="HGSｺﾞｼｯｸM" panose="020B0600000000000000" pitchFamily="50" charset="-128"/>
                <a:ea typeface="HGSｺﾞｼｯｸM" panose="020B0600000000000000" pitchFamily="50" charset="-128"/>
              </a:rPr>
              <a:t>日に</a:t>
            </a:r>
            <a:r>
              <a:rPr kumimoji="1" lang="en-US" altLang="ja-JP" dirty="0" smtClean="0">
                <a:latin typeface="+mj-lt"/>
                <a:ea typeface="HGSｺﾞｼｯｸM" panose="020B0600000000000000" pitchFamily="50" charset="-128"/>
              </a:rPr>
              <a:t>Interpol</a:t>
            </a:r>
            <a:r>
              <a:rPr kumimoji="1" lang="ja-JP" altLang="en-US" dirty="0" smtClean="0">
                <a:latin typeface="HGSｺﾞｼｯｸM" panose="020B0600000000000000" pitchFamily="50" charset="-128"/>
                <a:ea typeface="HGSｺﾞｼｯｸM" panose="020B0600000000000000" pitchFamily="50" charset="-128"/>
              </a:rPr>
              <a:t>経由でオランダ</a:t>
            </a:r>
            <a:r>
              <a:rPr kumimoji="1" lang="ja-JP" altLang="en-US" dirty="0">
                <a:latin typeface="HGSｺﾞｼｯｸM" panose="020B0600000000000000" pitchFamily="50" charset="-128"/>
                <a:ea typeface="HGSｺﾞｼｯｸM" panose="020B0600000000000000" pitchFamily="50" charset="-128"/>
              </a:rPr>
              <a:t>警察へ母親</a:t>
            </a:r>
            <a:r>
              <a:rPr kumimoji="1" lang="ja-JP" altLang="en-US" dirty="0" smtClean="0">
                <a:latin typeface="HGSｺﾞｼｯｸM" panose="020B0600000000000000" pitchFamily="50" charset="-128"/>
                <a:ea typeface="HGSｺﾞｼｯｸM" panose="020B0600000000000000" pitchFamily="50" charset="-128"/>
              </a:rPr>
              <a:t>を未成年者国外</a:t>
            </a:r>
            <a:r>
              <a:rPr kumimoji="1" lang="ja-JP" altLang="en-US" dirty="0">
                <a:latin typeface="HGSｺﾞｼｯｸM" panose="020B0600000000000000" pitchFamily="50" charset="-128"/>
                <a:ea typeface="HGSｺﾞｼｯｸM" panose="020B0600000000000000" pitchFamily="50" charset="-128"/>
              </a:rPr>
              <a:t>略取容疑で</a:t>
            </a:r>
            <a:r>
              <a:rPr kumimoji="1" lang="ja-JP" altLang="en-US" dirty="0" smtClean="0">
                <a:latin typeface="HGSｺﾞｼｯｸM" panose="020B0600000000000000" pitchFamily="50" charset="-128"/>
                <a:ea typeface="HGSｺﾞｼｯｸM" panose="020B0600000000000000" pitchFamily="50" charset="-128"/>
              </a:rPr>
              <a:t>逮捕し日本へ送還するよう要請。</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オランダと日本との間には、犯罪人引き渡し条約がないので、オランダ側はこの要請に従う義務がない。</a:t>
            </a:r>
            <a:endParaRPr kumimoji="1" lang="en-US" altLang="ja-JP" dirty="0" smtClean="0">
              <a:latin typeface="HGSｺﾞｼｯｸM" panose="020B0600000000000000" pitchFamily="50" charset="-128"/>
              <a:ea typeface="HGSｺﾞｼｯｸM" panose="020B0600000000000000" pitchFamily="50" charset="-128"/>
            </a:endParaRPr>
          </a:p>
          <a:p>
            <a:r>
              <a:rPr kumimoji="1" lang="ja-JP" altLang="en-US" dirty="0" smtClean="0">
                <a:latin typeface="HGSｺﾞｼｯｸM" panose="020B0600000000000000" pitchFamily="50" charset="-128"/>
                <a:ea typeface="HGSｺﾞｼｯｸM" panose="020B0600000000000000" pitchFamily="50" charset="-128"/>
              </a:rPr>
              <a:t>オランダ側、この逮捕要請</a:t>
            </a:r>
            <a:r>
              <a:rPr kumimoji="1" lang="ja-JP" altLang="en-US" dirty="0">
                <a:latin typeface="HGSｺﾞｼｯｸM" panose="020B0600000000000000" pitchFamily="50" charset="-128"/>
                <a:ea typeface="HGSｺﾞｼｯｸM" panose="020B0600000000000000" pitchFamily="50" charset="-128"/>
              </a:rPr>
              <a:t>に</a:t>
            </a:r>
            <a:r>
              <a:rPr kumimoji="1" lang="ja-JP" altLang="en-US" dirty="0" smtClean="0">
                <a:latin typeface="HGSｺﾞｼｯｸM" panose="020B0600000000000000" pitchFamily="50" charset="-128"/>
                <a:ea typeface="HGSｺﾞｼｯｸM" panose="020B0600000000000000" pitchFamily="50" charset="-128"/>
              </a:rPr>
              <a:t>は「全くあきれ」、要請無視</a:t>
            </a:r>
            <a:r>
              <a:rPr kumimoji="1" lang="ja-JP" altLang="en-US" dirty="0">
                <a:latin typeface="HGSｺﾞｼｯｸM" panose="020B0600000000000000" pitchFamily="50" charset="-128"/>
                <a:ea typeface="HGSｺﾞｼｯｸM" panose="020B0600000000000000" pitchFamily="50" charset="-128"/>
              </a:rPr>
              <a:t>のまま何の行動も</a:t>
            </a:r>
            <a:r>
              <a:rPr kumimoji="1" lang="ja-JP" altLang="en-US" dirty="0" smtClean="0">
                <a:latin typeface="HGSｺﾞｼｯｸM" panose="020B0600000000000000" pitchFamily="50" charset="-128"/>
                <a:ea typeface="HGSｺﾞｼｯｸM" panose="020B0600000000000000" pitchFamily="50" charset="-128"/>
              </a:rPr>
              <a:t>起こさず。オランダで審理続行。</a:t>
            </a:r>
            <a:endParaRPr kumimoji="1" lang="ja-JP" altLang="en-US" dirty="0">
              <a:latin typeface="HGSｺﾞｼｯｸM" panose="020B0600000000000000" pitchFamily="50" charset="-128"/>
              <a:ea typeface="HGSｺﾞｼｯｸM" panose="020B0600000000000000" pitchFamily="50" charset="-128"/>
            </a:endParaRPr>
          </a:p>
          <a:p>
            <a:pPr marL="0" indent="0" algn="r">
              <a:buNone/>
            </a:pPr>
            <a:r>
              <a:rPr kumimoji="1" lang="ja-JP" altLang="en-US" sz="2300" dirty="0" smtClean="0">
                <a:latin typeface="HGSｺﾞｼｯｸM" panose="020B0600000000000000" pitchFamily="50" charset="-128"/>
                <a:ea typeface="HGSｺﾞｼｯｸM" panose="020B0600000000000000" pitchFamily="50" charset="-128"/>
              </a:rPr>
              <a:t>（出所：　家族</a:t>
            </a:r>
            <a:r>
              <a:rPr kumimoji="1" lang="ja-JP" altLang="en-US" sz="2300" dirty="0">
                <a:latin typeface="HGSｺﾞｼｯｸM" panose="020B0600000000000000" pitchFamily="50" charset="-128"/>
                <a:ea typeface="HGSｺﾞｼｯｸM" panose="020B0600000000000000" pitchFamily="50" charset="-128"/>
              </a:rPr>
              <a:t>破壊法犠牲家族支援の会）</a:t>
            </a:r>
            <a:endParaRPr kumimoji="1" lang="en-US" altLang="ja-JP" sz="2300" dirty="0" smtClean="0">
              <a:latin typeface="HGSｺﾞｼｯｸM" panose="020B0600000000000000" pitchFamily="50" charset="-128"/>
              <a:ea typeface="HGSｺﾞｼｯｸM" panose="020B0600000000000000" pitchFamily="50" charset="-128"/>
            </a:endParaRPr>
          </a:p>
          <a:p>
            <a:pPr marL="0" indent="0" algn="r">
              <a:buNone/>
            </a:pPr>
            <a:r>
              <a:rPr kumimoji="1" lang="en-US" altLang="ja-JP" sz="2900" dirty="0" smtClean="0"/>
              <a:t>http</a:t>
            </a:r>
            <a:r>
              <a:rPr kumimoji="1" lang="en-US" altLang="ja-JP" sz="2900" dirty="0"/>
              <a:t>://s.webry.info/sp/constanze.at.webry.info/200901/article_24.html</a:t>
            </a:r>
            <a:endParaRPr kumimoji="1" lang="en-US" altLang="ja-JP" sz="2900" dirty="0" smtClean="0"/>
          </a:p>
          <a:p>
            <a:endParaRPr kumimoji="1" lang="en-US" altLang="ja-JP" dirty="0"/>
          </a:p>
          <a:p>
            <a:endParaRPr kumimoji="1" lang="ja-JP" altLang="en-US" dirty="0"/>
          </a:p>
          <a:p>
            <a:endParaRPr kumimoji="1" lang="en-GB" dirty="0"/>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46</a:t>
            </a:fld>
            <a:endParaRPr 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0335" y="267550"/>
            <a:ext cx="2386466" cy="1789850"/>
          </a:xfrm>
          <a:prstGeom prst="rect">
            <a:avLst/>
          </a:prstGeom>
          <a:ln>
            <a:noFill/>
          </a:ln>
          <a:effectLst>
            <a:glow rad="127000">
              <a:schemeClr val="accent1">
                <a:alpha val="50000"/>
              </a:schemeClr>
            </a:glow>
            <a:softEdge rad="112500"/>
          </a:effectLst>
        </p:spPr>
      </p:pic>
    </p:spTree>
    <p:extLst>
      <p:ext uri="{BB962C8B-B14F-4D97-AF65-F5344CB8AC3E}">
        <p14:creationId xmlns:p14="http://schemas.microsoft.com/office/powerpoint/2010/main" val="1399342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endParaRPr kumimoji="1" lang="en-GB"/>
          </a:p>
        </p:txBody>
      </p:sp>
      <p:sp>
        <p:nvSpPr>
          <p:cNvPr id="7" name="コンテンツ プレースホルダー 6"/>
          <p:cNvSpPr>
            <a:spLocks noGrp="1"/>
          </p:cNvSpPr>
          <p:nvPr>
            <p:ph idx="1"/>
          </p:nvPr>
        </p:nvSpPr>
        <p:spPr>
          <a:xfrm>
            <a:off x="5380870" y="1752600"/>
            <a:ext cx="3305930" cy="4373563"/>
          </a:xfrm>
        </p:spPr>
        <p:txBody>
          <a:bodyPr>
            <a:normAutofit/>
          </a:bodyPr>
          <a:lstStyle/>
          <a:p>
            <a:pPr marL="0" indent="0">
              <a:buNone/>
            </a:pPr>
            <a:r>
              <a:rPr kumimoji="1" lang="ja-JP" altLang="en-US" sz="1800" b="1" dirty="0" smtClean="0"/>
              <a:t>←</a:t>
            </a:r>
            <a:r>
              <a:rPr kumimoji="1" lang="en-US" altLang="ja-JP" sz="1800" dirty="0"/>
              <a:t>『</a:t>
            </a:r>
            <a:r>
              <a:rPr kumimoji="1" lang="ja-JP" altLang="en-US" sz="1800" dirty="0"/>
              <a:t>読売新聞</a:t>
            </a:r>
            <a:r>
              <a:rPr kumimoji="1" lang="en-US" altLang="ja-JP" sz="1800" dirty="0"/>
              <a:t>』2009</a:t>
            </a:r>
            <a:r>
              <a:rPr kumimoji="1" lang="ja-JP" altLang="en-US" sz="1800" dirty="0"/>
              <a:t>年１月</a:t>
            </a:r>
            <a:r>
              <a:rPr kumimoji="1" lang="en-US" altLang="ja-JP" sz="1800" dirty="0"/>
              <a:t>18</a:t>
            </a:r>
            <a:r>
              <a:rPr kumimoji="1" lang="ja-JP" altLang="en-US" sz="1800" dirty="0"/>
              <a:t>日</a:t>
            </a:r>
            <a:endParaRPr kumimoji="1" lang="en-US" altLang="ja-JP" sz="1800" dirty="0"/>
          </a:p>
          <a:p>
            <a:pPr marL="0" indent="0">
              <a:buNone/>
            </a:pPr>
            <a:endParaRPr kumimoji="1" lang="en-US" altLang="ja-JP" sz="1800" dirty="0" smtClean="0"/>
          </a:p>
          <a:p>
            <a:pPr marL="0" indent="0">
              <a:buNone/>
            </a:pPr>
            <a:endParaRPr kumimoji="1" lang="en-US" altLang="ja-JP" dirty="0"/>
          </a:p>
          <a:p>
            <a:r>
              <a:rPr kumimoji="1" lang="ja-JP" altLang="en-US" sz="1800" dirty="0" smtClean="0"/>
              <a:t>長崎</a:t>
            </a:r>
            <a:r>
              <a:rPr kumimoji="1" lang="ja-JP" altLang="en-US" sz="1800" dirty="0"/>
              <a:t>県警と長崎こども・女性・障害者支援</a:t>
            </a:r>
            <a:r>
              <a:rPr kumimoji="1" lang="ja-JP" altLang="en-US" sz="1800" dirty="0" smtClean="0"/>
              <a:t>センター：「虐待の事実は日本の法廷で認容されている。わが子を連れ去るのは犯罪だ！」</a:t>
            </a:r>
            <a:endParaRPr kumimoji="1" lang="en-US" altLang="ja-JP" sz="1800" dirty="0"/>
          </a:p>
          <a:p>
            <a:r>
              <a:rPr kumimoji="1" lang="ja-JP" altLang="en-US" sz="1800" dirty="0"/>
              <a:t>措置解除を出さず、一時帰国時</a:t>
            </a:r>
            <a:r>
              <a:rPr kumimoji="1" lang="ja-JP" altLang="en-US" sz="1800" dirty="0" smtClean="0"/>
              <a:t>の母親逮捕と娘の再度の拉致</a:t>
            </a:r>
            <a:r>
              <a:rPr kumimoji="1" lang="ja-JP" altLang="en-US" sz="1800" dirty="0"/>
              <a:t>を狙う</a:t>
            </a:r>
            <a:r>
              <a:rPr kumimoji="1" lang="en-US" altLang="ja-JP" sz="1800" dirty="0" smtClean="0"/>
              <a:t/>
            </a:r>
            <a:br>
              <a:rPr kumimoji="1" lang="en-US" altLang="ja-JP" sz="1800" dirty="0" smtClean="0"/>
            </a:br>
            <a:r>
              <a:rPr kumimoji="1" lang="ja-JP" altLang="en-US" sz="1700" dirty="0" smtClean="0"/>
              <a:t>　</a:t>
            </a:r>
            <a:endParaRPr kumimoji="1" lang="en-GB" sz="1700" dirty="0"/>
          </a:p>
        </p:txBody>
      </p:sp>
      <p:sp>
        <p:nvSpPr>
          <p:cNvPr id="8" name="テキスト プレースホルダー 7"/>
          <p:cNvSpPr>
            <a:spLocks noGrp="1"/>
          </p:cNvSpPr>
          <p:nvPr>
            <p:ph type="body" sz="half" idx="2"/>
          </p:nvPr>
        </p:nvSpPr>
        <p:spPr/>
        <p:txBody>
          <a:bodyPr/>
          <a:lstStyle/>
          <a:p>
            <a:endParaRPr kumimoji="1" lang="en-GB"/>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47</a:t>
            </a:fld>
            <a:endParaRPr lang="en-US"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2222"/>
          <a:stretch/>
        </p:blipFill>
        <p:spPr>
          <a:xfrm>
            <a:off x="228600" y="269506"/>
            <a:ext cx="5152270" cy="6446837"/>
          </a:xfrm>
          <a:prstGeom prst="rect">
            <a:avLst/>
          </a:prstGeom>
        </p:spPr>
      </p:pic>
    </p:spTree>
    <p:extLst>
      <p:ext uri="{BB962C8B-B14F-4D97-AF65-F5344CB8AC3E}">
        <p14:creationId xmlns:p14="http://schemas.microsoft.com/office/powerpoint/2010/main" val="1969935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7117"/>
            <a:ext cx="7620000" cy="665993"/>
          </a:xfrm>
        </p:spPr>
        <p:txBody>
          <a:bodyPr>
            <a:normAutofit fontScale="90000"/>
          </a:bodyPr>
          <a:lstStyle/>
          <a:p>
            <a:r>
              <a:rPr lang="ja-JP" altLang="en-US" b="1" dirty="0" smtClean="0">
                <a:solidFill>
                  <a:srgbClr val="FFFF00"/>
                </a:solidFill>
              </a:rPr>
              <a:t>オランダでの、母娘の平和な亡命生活</a:t>
            </a:r>
            <a:r>
              <a:rPr lang="en-US" altLang="ja-JP" b="1" dirty="0" smtClean="0">
                <a:solidFill>
                  <a:srgbClr val="FFFF00"/>
                </a:solidFill>
              </a:rPr>
              <a:t>/1</a:t>
            </a:r>
            <a:endParaRPr kumimoji="1" lang="en-GB" b="1" dirty="0">
              <a:solidFill>
                <a:srgbClr val="FFFF00"/>
              </a:solidFill>
            </a:endParaRPr>
          </a:p>
        </p:txBody>
      </p:sp>
      <p:pic>
        <p:nvPicPr>
          <p:cNvPr id="4" name="コンテンツ プレースホルダー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4515" y="2024479"/>
            <a:ext cx="4483666" cy="3362750"/>
          </a:xfrm>
          <a:prstGeom prst="rect">
            <a:avLst/>
          </a:prstGeom>
          <a:ln>
            <a:noFill/>
          </a:ln>
          <a:effectLst>
            <a:softEdge rad="112500"/>
          </a:effectLst>
        </p:spPr>
      </p:pic>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355" y="1052117"/>
            <a:ext cx="1999304" cy="2322863"/>
          </a:xfrm>
          <a:prstGeom prst="ellipse">
            <a:avLst/>
          </a:prstGeom>
          <a:ln w="3175" cap="rnd">
            <a:solidFill>
              <a:schemeClr val="bg1">
                <a:lumMod val="8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正方形/長方形 6"/>
          <p:cNvSpPr/>
          <p:nvPr/>
        </p:nvSpPr>
        <p:spPr>
          <a:xfrm>
            <a:off x="4910134" y="1687354"/>
            <a:ext cx="3565324" cy="5170646"/>
          </a:xfrm>
          <a:prstGeom prst="rect">
            <a:avLst/>
          </a:prstGeom>
        </p:spPr>
        <p:txBody>
          <a:bodyPr wrap="square">
            <a:spAutoFit/>
          </a:bodyPr>
          <a:lstStyle/>
          <a:p>
            <a:pPr marL="214370" indent="-214370">
              <a:buFont typeface="Arial" panose="020B0604020202020204" pitchFamily="34" charset="0"/>
              <a:buChar char="•"/>
            </a:pPr>
            <a:endParaRPr kumimoji="1" lang="en-GB" altLang="ja-JP" sz="1200" dirty="0"/>
          </a:p>
          <a:p>
            <a:pPr marL="214370" indent="-214370">
              <a:buFont typeface="Arial" panose="020B0604020202020204" pitchFamily="34" charset="0"/>
              <a:buChar char="•"/>
            </a:pPr>
            <a:r>
              <a:rPr kumimoji="1" lang="ja-JP" altLang="en-US" sz="1600" b="1" dirty="0">
                <a:solidFill>
                  <a:schemeClr val="accent1">
                    <a:lumMod val="50000"/>
                  </a:schemeClr>
                </a:solidFill>
                <a:latin typeface="HGSｺﾞｼｯｸM" panose="020B0600000000000000" pitchFamily="50" charset="-128"/>
                <a:ea typeface="HGSｺﾞｼｯｸM" panose="020B0600000000000000" pitchFamily="50" charset="-128"/>
              </a:rPr>
              <a:t>同１２月２９日</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a:t>
            </a:r>
            <a:r>
              <a:rPr kumimoji="1" lang="en-US" altLang="ja-JP" sz="1600" dirty="0">
                <a:solidFill>
                  <a:schemeClr val="accent1">
                    <a:lumMod val="50000"/>
                  </a:schemeClr>
                </a:solidFill>
                <a:latin typeface="HGSｺﾞｼｯｸM" panose="020B0600000000000000" pitchFamily="50" charset="-128"/>
                <a:ea typeface="HGSｺﾞｼｯｸM" panose="020B0600000000000000" pitchFamily="50" charset="-128"/>
              </a:rPr>
              <a:t>4</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回の審理の後、オランダの裁判所</a:t>
            </a: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は、母親を逮捕して日本に送還するどころか、「現在の虐待の心配や、将来のその兆候は</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ない」と明確に認め、この家族のオランダで</a:t>
            </a: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の家族</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生活を保障</a:t>
            </a:r>
            <a:r>
              <a:rPr kumimoji="1" lang="ja-JP" altLang="en-US" sz="1600" dirty="0" smtClean="0">
                <a:solidFill>
                  <a:schemeClr val="accent1">
                    <a:lumMod val="50000"/>
                  </a:schemeClr>
                </a:solidFill>
              </a:rPr>
              <a:t>。</a:t>
            </a:r>
            <a:endParaRPr kumimoji="1" lang="en-US" altLang="ja-JP" sz="1600" dirty="0" smtClean="0">
              <a:solidFill>
                <a:schemeClr val="accent1">
                  <a:lumMod val="50000"/>
                </a:schemeClr>
              </a:solidFill>
            </a:endParaRPr>
          </a:p>
          <a:p>
            <a:pPr marL="214370" indent="-214370">
              <a:buFont typeface="Arial" panose="020B0604020202020204" pitchFamily="34" charset="0"/>
              <a:buChar char="•"/>
            </a:pP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家族は、オランダ中部プッテンの田園地帯にある建物で４年間過ごし、アムステルダム駅前にある</a:t>
            </a:r>
            <a:r>
              <a:rPr kumimoji="1" lang="en-US" altLang="ja-JP" sz="1600" dirty="0" smtClean="0">
                <a:solidFill>
                  <a:schemeClr val="accent1">
                    <a:lumMod val="50000"/>
                  </a:schemeClr>
                </a:solidFill>
                <a:latin typeface="HGSｺﾞｼｯｸM" panose="020B0600000000000000" pitchFamily="50" charset="-128"/>
                <a:ea typeface="HGSｺﾞｼｯｸM" panose="020B0600000000000000" pitchFamily="50" charset="-128"/>
              </a:rPr>
              <a:t>IT</a:t>
            </a: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企業に通勤した。</a:t>
            </a:r>
            <a:endParaRPr kumimoji="1" lang="en-GB" altLang="ja-JP" sz="1600" dirty="0">
              <a:solidFill>
                <a:schemeClr val="accent1">
                  <a:lumMod val="50000"/>
                </a:schemeClr>
              </a:solidFill>
            </a:endParaRPr>
          </a:p>
          <a:p>
            <a:pPr marL="214370" indent="-214370">
              <a:buFont typeface="Arial" panose="020B0604020202020204" pitchFamily="34" charset="0"/>
              <a:buChar char="•"/>
            </a:pP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母親</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は、「虐待しているとされたが、躾だった。十分な調査もせず、審判では訴えを聞いてもらえなかった」と、オランダで取材した読売新聞記者に語った</a:t>
            </a: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a:t>
            </a:r>
            <a:endParaRPr kumimoji="1" lang="en-US" altLang="ja-JP" sz="1600" dirty="0">
              <a:solidFill>
                <a:schemeClr val="accent1">
                  <a:lumMod val="50000"/>
                </a:schemeClr>
              </a:solidFill>
              <a:latin typeface="HGSｺﾞｼｯｸM" panose="020B0600000000000000" pitchFamily="50" charset="-128"/>
              <a:ea typeface="HGSｺﾞｼｯｸM" panose="020B0600000000000000" pitchFamily="50" charset="-128"/>
            </a:endParaRPr>
          </a:p>
          <a:p>
            <a:pPr marL="214370" indent="-214370">
              <a:buFont typeface="Arial" panose="020B0604020202020204" pitchFamily="34" charset="0"/>
              <a:buChar char="•"/>
            </a:pP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娘</a:t>
            </a:r>
            <a:r>
              <a:rPr kumimoji="1" lang="ja-JP" altLang="en-US" sz="1600" dirty="0">
                <a:solidFill>
                  <a:schemeClr val="accent1">
                    <a:lumMod val="50000"/>
                  </a:schemeClr>
                </a:solidFill>
                <a:latin typeface="HGSｺﾞｼｯｸM" panose="020B0600000000000000" pitchFamily="50" charset="-128"/>
                <a:ea typeface="HGSｺﾞｼｯｸM" panose="020B0600000000000000" pitchFamily="50" charset="-128"/>
              </a:rPr>
              <a:t>は、「お母さんと一緒に暮らした方が愉しい。施設には戻りたくない。」</a:t>
            </a:r>
            <a:r>
              <a:rPr kumimoji="1" lang="ja-JP" altLang="en-US" sz="1600" dirty="0" smtClean="0">
                <a:solidFill>
                  <a:schemeClr val="accent1">
                    <a:lumMod val="50000"/>
                  </a:schemeClr>
                </a:solidFill>
                <a:latin typeface="HGSｺﾞｼｯｸM" panose="020B0600000000000000" pitchFamily="50" charset="-128"/>
                <a:ea typeface="HGSｺﾞｼｯｸM" panose="020B0600000000000000" pitchFamily="50" charset="-128"/>
              </a:rPr>
              <a:t>という。</a:t>
            </a:r>
            <a:endParaRPr kumimoji="1" lang="en-GB" altLang="ja-JP" sz="1600" dirty="0">
              <a:solidFill>
                <a:schemeClr val="accent1">
                  <a:lumMod val="50000"/>
                </a:schemeClr>
              </a:solidFill>
              <a:latin typeface="HGSｺﾞｼｯｸM" panose="020B0600000000000000" pitchFamily="50" charset="-128"/>
              <a:ea typeface="HGSｺﾞｼｯｸM" panose="020B0600000000000000" pitchFamily="50" charset="-128"/>
            </a:endParaRPr>
          </a:p>
          <a:p>
            <a:pPr marL="214370" indent="-214370">
              <a:buFont typeface="Arial" panose="020B0604020202020204" pitchFamily="34" charset="0"/>
              <a:buChar char="•"/>
            </a:pPr>
            <a:endParaRPr kumimoji="1" lang="en-GB" altLang="ja-JP" sz="1400" dirty="0">
              <a:solidFill>
                <a:schemeClr val="accent1">
                  <a:lumMod val="50000"/>
                </a:schemeClr>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888904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6" presetClass="entr" presetSubtype="3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85800" y="1905000"/>
            <a:ext cx="4876800" cy="4789162"/>
          </a:xfrm>
        </p:spPr>
        <p:txBody>
          <a:bodyPr>
            <a:normAutofit fontScale="85000" lnSpcReduction="10000"/>
          </a:bodyPr>
          <a:lstStyle/>
          <a:p>
            <a:r>
              <a:rPr lang="ja-JP" altLang="en-US" sz="2600" dirty="0" smtClean="0">
                <a:solidFill>
                  <a:schemeClr val="accent1">
                    <a:lumMod val="50000"/>
                  </a:schemeClr>
                </a:solidFill>
              </a:rPr>
              <a:t>アムステルダムの</a:t>
            </a:r>
            <a:r>
              <a:rPr lang="en-US" altLang="ja-JP" sz="2600" dirty="0" smtClean="0">
                <a:solidFill>
                  <a:schemeClr val="accent1">
                    <a:lumMod val="50000"/>
                  </a:schemeClr>
                </a:solidFill>
              </a:rPr>
              <a:t>IT</a:t>
            </a:r>
            <a:r>
              <a:rPr lang="ja-JP" altLang="en-US" sz="2600" dirty="0" smtClean="0">
                <a:solidFill>
                  <a:schemeClr val="accent1">
                    <a:lumMod val="50000"/>
                  </a:schemeClr>
                </a:solidFill>
              </a:rPr>
              <a:t>企業が倒産したため、母親は、ロッテルダムに移動。そこで、営業の仕事に従事。娘と共に、写真のアパートに、</a:t>
            </a:r>
            <a:r>
              <a:rPr lang="en-US" altLang="ja-JP" sz="2600" dirty="0" smtClean="0">
                <a:solidFill>
                  <a:schemeClr val="accent1">
                    <a:lumMod val="50000"/>
                  </a:schemeClr>
                </a:solidFill>
              </a:rPr>
              <a:t>2014</a:t>
            </a:r>
            <a:r>
              <a:rPr lang="ja-JP" altLang="en-US" sz="2600" dirty="0" smtClean="0">
                <a:solidFill>
                  <a:schemeClr val="accent1">
                    <a:lumMod val="50000"/>
                  </a:schemeClr>
                </a:solidFill>
              </a:rPr>
              <a:t>年１月まで滞在した。</a:t>
            </a:r>
            <a:endParaRPr lang="en-GB" sz="2600" dirty="0" smtClean="0">
              <a:solidFill>
                <a:schemeClr val="accent1">
                  <a:lumMod val="50000"/>
                </a:schemeClr>
              </a:solidFill>
            </a:endParaRPr>
          </a:p>
          <a:p>
            <a:r>
              <a:rPr lang="ja-JP" altLang="en-US" sz="2600" dirty="0" smtClean="0">
                <a:solidFill>
                  <a:schemeClr val="accent1">
                    <a:lumMod val="50000"/>
                  </a:schemeClr>
                </a:solidFill>
              </a:rPr>
              <a:t>その後の足取りは、現地調査にも拘わらず、つかむことが</a:t>
            </a:r>
            <a:r>
              <a:rPr lang="ja-JP" altLang="en-US" sz="2600" dirty="0">
                <a:solidFill>
                  <a:schemeClr val="accent1">
                    <a:lumMod val="50000"/>
                  </a:schemeClr>
                </a:solidFill>
              </a:rPr>
              <a:t>できなかった</a:t>
            </a:r>
            <a:r>
              <a:rPr lang="ja-JP" altLang="en-US" sz="2600" dirty="0" smtClean="0">
                <a:solidFill>
                  <a:schemeClr val="accent1">
                    <a:lumMod val="50000"/>
                  </a:schemeClr>
                </a:solidFill>
              </a:rPr>
              <a:t>。</a:t>
            </a:r>
            <a:endParaRPr lang="en-US" altLang="ja-JP" sz="2600" dirty="0" smtClean="0">
              <a:solidFill>
                <a:schemeClr val="accent1">
                  <a:lumMod val="50000"/>
                </a:schemeClr>
              </a:solidFill>
            </a:endParaRPr>
          </a:p>
          <a:p>
            <a:r>
              <a:rPr lang="ja-JP" altLang="en-US" sz="2600" dirty="0" smtClean="0">
                <a:solidFill>
                  <a:schemeClr val="accent1">
                    <a:lumMod val="50000"/>
                  </a:schemeClr>
                </a:solidFill>
              </a:rPr>
              <a:t>長崎</a:t>
            </a:r>
            <a:r>
              <a:rPr lang="ja-JP" altLang="en-US" sz="2600" dirty="0">
                <a:solidFill>
                  <a:schemeClr val="accent1">
                    <a:lumMod val="50000"/>
                  </a:schemeClr>
                </a:solidFill>
              </a:rPr>
              <a:t>こども・女性・障害者支援</a:t>
            </a:r>
            <a:r>
              <a:rPr lang="ja-JP" altLang="en-US" sz="2600" dirty="0" smtClean="0">
                <a:solidFill>
                  <a:schemeClr val="accent1">
                    <a:lumMod val="50000"/>
                  </a:schemeClr>
                </a:solidFill>
              </a:rPr>
              <a:t>センターが、まだ施設措置を解除していない場合は、母娘とも祖国に帰国できない。帰国</a:t>
            </a:r>
            <a:r>
              <a:rPr lang="ja-JP" altLang="en-US" sz="2600" dirty="0">
                <a:solidFill>
                  <a:schemeClr val="accent1">
                    <a:lumMod val="50000"/>
                  </a:schemeClr>
                </a:solidFill>
              </a:rPr>
              <a:t>するや否</a:t>
            </a:r>
            <a:r>
              <a:rPr lang="ja-JP" altLang="en-US" sz="2600" dirty="0" smtClean="0">
                <a:solidFill>
                  <a:schemeClr val="accent1">
                    <a:lumMod val="50000"/>
                  </a:schemeClr>
                </a:solidFill>
              </a:rPr>
              <a:t>や、娘は</a:t>
            </a:r>
            <a:r>
              <a:rPr lang="en-US" altLang="ja-JP" sz="2600" dirty="0" smtClean="0">
                <a:solidFill>
                  <a:schemeClr val="accent1">
                    <a:lumMod val="50000"/>
                  </a:schemeClr>
                </a:solidFill>
              </a:rPr>
              <a:t>(20</a:t>
            </a:r>
            <a:r>
              <a:rPr lang="ja-JP" altLang="en-US" sz="2600" dirty="0" smtClean="0">
                <a:solidFill>
                  <a:schemeClr val="accent1">
                    <a:lumMod val="50000"/>
                  </a:schemeClr>
                </a:solidFill>
              </a:rPr>
              <a:t>歳未満の場合</a:t>
            </a:r>
            <a:r>
              <a:rPr lang="en-US" altLang="ja-JP" sz="2600" dirty="0" smtClean="0">
                <a:solidFill>
                  <a:schemeClr val="accent1">
                    <a:lumMod val="50000"/>
                  </a:schemeClr>
                </a:solidFill>
              </a:rPr>
              <a:t>)</a:t>
            </a:r>
            <a:r>
              <a:rPr lang="ja-JP" altLang="en-US" sz="2600" dirty="0" smtClean="0">
                <a:solidFill>
                  <a:schemeClr val="accent1">
                    <a:lumMod val="50000"/>
                  </a:schemeClr>
                </a:solidFill>
              </a:rPr>
              <a:t>施設に送られ、母親は「未成年者略取誘拐罪」に問われているので、逮捕されるリスクが高い。</a:t>
            </a:r>
            <a:endParaRPr lang="en-GB" sz="2600" dirty="0" smtClean="0">
              <a:solidFill>
                <a:schemeClr val="accent1">
                  <a:lumMod val="50000"/>
                </a:schemeClr>
              </a:solidFill>
            </a:endParaRPr>
          </a:p>
          <a:p>
            <a:endParaRPr lang="en-GB" dirty="0" smtClean="0"/>
          </a:p>
          <a:p>
            <a:endParaRPr kumimoji="1" lang="en-GB" dirty="0"/>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14461" y="1700358"/>
            <a:ext cx="2905801" cy="2179351"/>
          </a:xfrm>
          <a:prstGeom prst="rect">
            <a:avLst/>
          </a:prstGeom>
          <a:ln>
            <a:noFill/>
          </a:ln>
          <a:effectLst>
            <a:softEdge rad="112500"/>
          </a:effectLst>
        </p:spPr>
      </p:pic>
      <p:sp>
        <p:nvSpPr>
          <p:cNvPr id="2" name="正方形/長方形 1"/>
          <p:cNvSpPr/>
          <p:nvPr/>
        </p:nvSpPr>
        <p:spPr>
          <a:xfrm>
            <a:off x="457200" y="228600"/>
            <a:ext cx="7656263" cy="1138773"/>
          </a:xfrm>
          <a:prstGeom prst="rect">
            <a:avLst/>
          </a:prstGeom>
        </p:spPr>
        <p:txBody>
          <a:bodyPr wrap="none">
            <a:spAutoFit/>
          </a:bodyPr>
          <a:lstStyle/>
          <a:p>
            <a:r>
              <a:rPr lang="ja-JP" altLang="en-US" sz="3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オランダでの、母娘の平和な亡命</a:t>
            </a:r>
            <a:r>
              <a:rPr lang="ja-JP" altLang="en-US"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生活</a:t>
            </a:r>
            <a:r>
              <a:rPr lang="en-US" altLang="ja-JP"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/2</a:t>
            </a:r>
          </a:p>
          <a:p>
            <a:r>
              <a:rPr lang="en-US" altLang="ja-JP"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a:t>
            </a:r>
            <a:r>
              <a:rPr lang="ja-JP" altLang="en-US"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しかし、母娘は日本に帰国できない。</a:t>
            </a:r>
            <a:endParaRPr lang="en-GB" sz="3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908062"/>
            <a:ext cx="1701756" cy="2584946"/>
          </a:xfrm>
          <a:prstGeom prst="rect">
            <a:avLst/>
          </a:prstGeom>
          <a:gradFill>
            <a:gsLst>
              <a:gs pos="60000">
                <a:srgbClr val="FFC000"/>
              </a:gs>
              <a:gs pos="74000">
                <a:srgbClr val="1B91A1">
                  <a:lumMod val="45000"/>
                  <a:lumOff val="55000"/>
                </a:srgbClr>
              </a:gs>
              <a:gs pos="83000">
                <a:srgbClr val="1B91A1">
                  <a:lumMod val="45000"/>
                  <a:lumOff val="55000"/>
                </a:srgbClr>
              </a:gs>
              <a:gs pos="100000">
                <a:srgbClr val="1B91A1">
                  <a:lumMod val="30000"/>
                  <a:lumOff val="70000"/>
                </a:srgbClr>
              </a:gs>
            </a:gsLst>
            <a:lin ang="5400000" scaled="1"/>
          </a:gradFill>
          <a:effectLst>
            <a:glow rad="228600">
              <a:srgbClr val="1B91A1">
                <a:satMod val="175000"/>
                <a:alpha val="40000"/>
              </a:srgbClr>
            </a:glow>
            <a:outerShdw blurRad="50800" dist="50800" dir="5400000" algn="ctr" rotWithShape="0">
              <a:srgbClr val="000000">
                <a:alpha val="30000"/>
              </a:srgbClr>
            </a:outerShdw>
            <a:softEdge rad="584200"/>
          </a:effectLst>
        </p:spPr>
      </p:pic>
    </p:spTree>
    <p:extLst>
      <p:ext uri="{BB962C8B-B14F-4D97-AF65-F5344CB8AC3E}">
        <p14:creationId xmlns:p14="http://schemas.microsoft.com/office/powerpoint/2010/main" val="270752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750" fill="hold"/>
                                        <p:tgtEl>
                                          <p:spTgt spid="6"/>
                                        </p:tgtEl>
                                        <p:attrNameLst>
                                          <p:attrName>ppt_w</p:attrName>
                                        </p:attrNameLst>
                                      </p:cBhvr>
                                      <p:tavLst>
                                        <p:tav tm="0">
                                          <p:val>
                                            <p:fltVal val="0"/>
                                          </p:val>
                                        </p:tav>
                                        <p:tav tm="100000">
                                          <p:val>
                                            <p:strVal val="#ppt_w"/>
                                          </p:val>
                                        </p:tav>
                                      </p:tavLst>
                                    </p:anim>
                                    <p:anim calcmode="lin" valueType="num">
                                      <p:cBhvr>
                                        <p:cTn id="24" dur="1750" fill="hold"/>
                                        <p:tgtEl>
                                          <p:spTgt spid="6"/>
                                        </p:tgtEl>
                                        <p:attrNameLst>
                                          <p:attrName>ppt_h</p:attrName>
                                        </p:attrNameLst>
                                      </p:cBhvr>
                                      <p:tavLst>
                                        <p:tav tm="0">
                                          <p:val>
                                            <p:fltVal val="0"/>
                                          </p:val>
                                        </p:tav>
                                        <p:tav tm="100000">
                                          <p:val>
                                            <p:strVal val="#ppt_h"/>
                                          </p:val>
                                        </p:tav>
                                      </p:tavLst>
                                    </p:anim>
                                    <p:animEffect transition="in" filter="fade">
                                      <p:cBhvr>
                                        <p:cTn id="2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entagon 44"/>
          <p:cNvSpPr/>
          <p:nvPr/>
        </p:nvSpPr>
        <p:spPr>
          <a:xfrm>
            <a:off x="1036558" y="2453596"/>
            <a:ext cx="7345442" cy="3902754"/>
          </a:xfrm>
          <a:prstGeom prst="homePlate">
            <a:avLst>
              <a:gd name="adj" fmla="val 38327"/>
            </a:avLst>
          </a:prstGeom>
          <a:solidFill>
            <a:schemeClr val="bg1">
              <a:lumMod val="95000"/>
            </a:schemeClr>
          </a:solidFill>
          <a:ln w="12700">
            <a:solidFill>
              <a:schemeClr val="tx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utoShape 64"/>
          <p:cNvSpPr>
            <a:spLocks noChangeArrowheads="1"/>
          </p:cNvSpPr>
          <p:nvPr/>
        </p:nvSpPr>
        <p:spPr bwMode="gray">
          <a:xfrm>
            <a:off x="311944" y="389732"/>
            <a:ext cx="8077200" cy="609600"/>
          </a:xfrm>
          <a:prstGeom prst="roundRect">
            <a:avLst>
              <a:gd name="adj" fmla="val 0"/>
            </a:avLst>
          </a:prstGeom>
          <a:noFill/>
          <a:ln w="38100">
            <a:noFill/>
            <a:round/>
            <a:headEnd/>
            <a:tailEnd/>
          </a:ln>
          <a:effectLst/>
        </p:spPr>
        <p:txBody>
          <a:bodyPr wrap="none" anchor="ctr"/>
          <a:lstStyle/>
          <a:p>
            <a:pPr fontAlgn="auto">
              <a:spcBef>
                <a:spcPts val="0"/>
              </a:spcBef>
              <a:spcAft>
                <a:spcPts val="0"/>
              </a:spcAft>
              <a:defRPr/>
            </a:pPr>
            <a:r>
              <a:rPr kumimoji="1" lang="ja-JP" altLang="en-US"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民間</a:t>
            </a:r>
            <a:r>
              <a:rPr kumimoji="1" lang="en-US" altLang="ja-JP"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NPO</a:t>
            </a:r>
            <a:r>
              <a:rPr kumimoji="1" lang="ja-JP" altLang="en-US"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等及び関連法案との関係</a:t>
            </a:r>
            <a:r>
              <a:rPr kumimoji="1" lang="en-US" altLang="ja-JP" sz="36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a:t>
            </a:r>
            <a:endParaRPr kumimoji="1" lang="en-US" sz="36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47" name="Freeform 46"/>
          <p:cNvSpPr>
            <a:spLocks/>
          </p:cNvSpPr>
          <p:nvPr/>
        </p:nvSpPr>
        <p:spPr bwMode="auto">
          <a:xfrm>
            <a:off x="1042988" y="2461166"/>
            <a:ext cx="6615112" cy="419101"/>
          </a:xfrm>
          <a:custGeom>
            <a:avLst/>
            <a:gdLst/>
            <a:ahLst/>
            <a:cxnLst>
              <a:cxn ang="0">
                <a:pos x="2317" y="149"/>
              </a:cxn>
              <a:cxn ang="0">
                <a:pos x="2203" y="0"/>
              </a:cxn>
              <a:cxn ang="0">
                <a:pos x="2202" y="0"/>
              </a:cxn>
              <a:cxn ang="0">
                <a:pos x="1" y="0"/>
              </a:cxn>
              <a:cxn ang="0">
                <a:pos x="0" y="1"/>
              </a:cxn>
              <a:cxn ang="0">
                <a:pos x="0" y="149"/>
              </a:cxn>
              <a:cxn ang="0">
                <a:pos x="2317" y="149"/>
              </a:cxn>
            </a:cxnLst>
            <a:rect l="0" t="0" r="r" b="b"/>
            <a:pathLst>
              <a:path w="2317" h="149">
                <a:moveTo>
                  <a:pt x="2317" y="149"/>
                </a:moveTo>
                <a:cubicBezTo>
                  <a:pt x="2203" y="0"/>
                  <a:pt x="2203" y="0"/>
                  <a:pt x="2203" y="0"/>
                </a:cubicBezTo>
                <a:cubicBezTo>
                  <a:pt x="2203" y="0"/>
                  <a:pt x="2202" y="0"/>
                  <a:pt x="2202" y="0"/>
                </a:cubicBezTo>
                <a:cubicBezTo>
                  <a:pt x="1" y="0"/>
                  <a:pt x="1" y="0"/>
                  <a:pt x="1" y="0"/>
                </a:cubicBezTo>
                <a:cubicBezTo>
                  <a:pt x="1" y="0"/>
                  <a:pt x="0" y="0"/>
                  <a:pt x="0" y="1"/>
                </a:cubicBezTo>
                <a:cubicBezTo>
                  <a:pt x="0" y="149"/>
                  <a:pt x="0" y="149"/>
                  <a:pt x="0" y="149"/>
                </a:cubicBezTo>
                <a:lnTo>
                  <a:pt x="2317" y="14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48" name="Table 47"/>
          <p:cNvGraphicFramePr>
            <a:graphicFrameLocks noGrp="1"/>
          </p:cNvGraphicFramePr>
          <p:nvPr>
            <p:extLst>
              <p:ext uri="{D42A27DB-BD31-4B8C-83A1-F6EECF244321}">
                <p14:modId xmlns:p14="http://schemas.microsoft.com/office/powerpoint/2010/main" val="1739032669"/>
              </p:ext>
            </p:extLst>
          </p:nvPr>
        </p:nvGraphicFramePr>
        <p:xfrm>
          <a:off x="990600" y="2450314"/>
          <a:ext cx="6340476" cy="3906036"/>
        </p:xfrm>
        <a:graphic>
          <a:graphicData uri="http://schemas.openxmlformats.org/drawingml/2006/table">
            <a:tbl>
              <a:tblPr firstRow="1" bandRow="1">
                <a:tableStyleId>{5C22544A-7EE6-4342-B048-85BDC9FD1C3A}</a:tableStyleId>
              </a:tblPr>
              <a:tblGrid>
                <a:gridCol w="528373"/>
                <a:gridCol w="528373"/>
                <a:gridCol w="528373"/>
                <a:gridCol w="528373"/>
                <a:gridCol w="528373"/>
                <a:gridCol w="528373"/>
                <a:gridCol w="528373"/>
                <a:gridCol w="528373"/>
                <a:gridCol w="528373"/>
                <a:gridCol w="528373"/>
                <a:gridCol w="528373"/>
                <a:gridCol w="528373"/>
              </a:tblGrid>
              <a:tr h="626050">
                <a:tc>
                  <a:txBody>
                    <a:bodyPr/>
                    <a:lstStyle/>
                    <a:p>
                      <a:pPr algn="ctr"/>
                      <a:r>
                        <a:rPr lang="en-US" sz="1200" b="0" dirty="0" smtClean="0">
                          <a:latin typeface="Arial" pitchFamily="34" charset="0"/>
                          <a:cs typeface="Arial" pitchFamily="34" charset="0"/>
                        </a:rPr>
                        <a:t>1990</a:t>
                      </a:r>
                      <a:endParaRPr lang="en-US" sz="1200" b="0" dirty="0">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1991</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1992</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1993 </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1994</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1995</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1996</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1997</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1998</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1999</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2000</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latin typeface="Arial" pitchFamily="34" charset="0"/>
                          <a:cs typeface="Arial" pitchFamily="34" charset="0"/>
                        </a:rPr>
                        <a:t>2001</a:t>
                      </a:r>
                      <a:endParaRPr lang="en-US" sz="1200" b="0" dirty="0">
                        <a:latin typeface="Arial" pitchFamily="34" charset="0"/>
                        <a:cs typeface="Arial" pitchFamily="34" charset="0"/>
                      </a:endParaRPr>
                    </a:p>
                  </a:txBody>
                  <a:tcPr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79986">
                <a:tc>
                  <a:txBody>
                    <a:bodyPr/>
                    <a:lstStyle/>
                    <a:p>
                      <a:endParaRPr lang="en-US"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bl>
          </a:graphicData>
        </a:graphic>
      </p:graphicFrame>
      <p:sp>
        <p:nvSpPr>
          <p:cNvPr id="49" name="Rectangle 6"/>
          <p:cNvSpPr>
            <a:spLocks noChangeArrowheads="1"/>
          </p:cNvSpPr>
          <p:nvPr/>
        </p:nvSpPr>
        <p:spPr bwMode="auto">
          <a:xfrm>
            <a:off x="2724012" y="1833490"/>
            <a:ext cx="173831" cy="173830"/>
          </a:xfrm>
          <a:prstGeom prst="rect">
            <a:avLst/>
          </a:prstGeom>
          <a:solidFill>
            <a:srgbClr val="C00000"/>
          </a:solidFill>
          <a:ln w="12700">
            <a:solidFill>
              <a:schemeClr val="accent3">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endParaRPr lang="en-US" sz="1500" dirty="0"/>
          </a:p>
        </p:txBody>
      </p:sp>
      <p:sp>
        <p:nvSpPr>
          <p:cNvPr id="50" name="Rectangle 6"/>
          <p:cNvSpPr>
            <a:spLocks noChangeArrowheads="1"/>
          </p:cNvSpPr>
          <p:nvPr/>
        </p:nvSpPr>
        <p:spPr bwMode="auto">
          <a:xfrm rot="16200000">
            <a:off x="4475861" y="1841891"/>
            <a:ext cx="175334" cy="177800"/>
          </a:xfrm>
          <a:prstGeom prst="rect">
            <a:avLst/>
          </a:prstGeom>
          <a:solidFill>
            <a:schemeClr val="accent2"/>
          </a:solidFill>
          <a:ln w="12700">
            <a:solidFill>
              <a:schemeClr val="accent2">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endParaRPr lang="en-US" sz="1500" dirty="0"/>
          </a:p>
        </p:txBody>
      </p:sp>
      <p:sp>
        <p:nvSpPr>
          <p:cNvPr id="52" name="Text Box 394"/>
          <p:cNvSpPr txBox="1">
            <a:spLocks noChangeArrowheads="1"/>
          </p:cNvSpPr>
          <p:nvPr/>
        </p:nvSpPr>
        <p:spPr bwMode="auto">
          <a:xfrm>
            <a:off x="1295400" y="1726699"/>
            <a:ext cx="1143000" cy="338554"/>
          </a:xfrm>
          <a:prstGeom prst="rect">
            <a:avLst/>
          </a:prstGeom>
          <a:noFill/>
          <a:ln w="9525" algn="ctr">
            <a:noFill/>
            <a:miter lim="800000"/>
            <a:headEnd/>
            <a:tailEnd/>
          </a:ln>
          <a:effectLst/>
        </p:spPr>
        <p:txBody>
          <a:bodyPr wrap="square" lIns="91440" tIns="91440" anchor="ctr" anchorCtr="0">
            <a:spAutoFit/>
          </a:bodyPr>
          <a:lstStyle/>
          <a:p>
            <a:pPr fontAlgn="auto">
              <a:spcBef>
                <a:spcPts val="0"/>
              </a:spcBef>
              <a:spcAft>
                <a:spcPts val="0"/>
              </a:spcAft>
              <a:defRPr/>
            </a:pPr>
            <a:r>
              <a:rPr lang="ja-JP" altLang="en-US" sz="1300" b="1" kern="0" dirty="0" smtClean="0">
                <a:ea typeface="굴림" charset="-127"/>
                <a:cs typeface="Arial" pitchFamily="34" charset="0"/>
              </a:rPr>
              <a:t>国会、法律</a:t>
            </a:r>
            <a:endParaRPr lang="en-US" sz="1300" b="1" kern="0" dirty="0" smtClean="0">
              <a:ea typeface="굴림" charset="-127"/>
              <a:cs typeface="Arial" pitchFamily="34" charset="0"/>
            </a:endParaRPr>
          </a:p>
        </p:txBody>
      </p:sp>
      <p:sp>
        <p:nvSpPr>
          <p:cNvPr id="53" name="Pentagon 52"/>
          <p:cNvSpPr/>
          <p:nvPr/>
        </p:nvSpPr>
        <p:spPr>
          <a:xfrm>
            <a:off x="1081998" y="1821996"/>
            <a:ext cx="176212" cy="170793"/>
          </a:xfrm>
          <a:prstGeom prst="homePlate">
            <a:avLst>
              <a:gd name="adj" fmla="val 0"/>
            </a:avLst>
          </a:prstGeom>
          <a:solidFill>
            <a:schemeClr val="accent4"/>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dirty="0">
              <a:solidFill>
                <a:schemeClr val="tx1"/>
              </a:solidFill>
            </a:endParaRPr>
          </a:p>
        </p:txBody>
      </p:sp>
      <p:sp>
        <p:nvSpPr>
          <p:cNvPr id="55" name="Pentagon 54"/>
          <p:cNvSpPr/>
          <p:nvPr/>
        </p:nvSpPr>
        <p:spPr>
          <a:xfrm>
            <a:off x="1042988" y="3176290"/>
            <a:ext cx="1681024" cy="653143"/>
          </a:xfrm>
          <a:prstGeom prst="homePlate">
            <a:avLst>
              <a:gd name="adj" fmla="val 80995"/>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prstClr val="white"/>
                </a:solidFill>
                <a:effectLst>
                  <a:outerShdw blurRad="38100" dist="38100" dir="2700000" algn="tl">
                    <a:srgbClr val="000000">
                      <a:alpha val="43137"/>
                    </a:srgbClr>
                  </a:outerShdw>
                </a:effectLst>
              </a:rPr>
              <a:t> </a:t>
            </a:r>
            <a:r>
              <a:rPr lang="ja-JP" altLang="en-US" sz="1500" dirty="0" smtClean="0">
                <a:solidFill>
                  <a:schemeClr val="accent1">
                    <a:lumMod val="50000"/>
                  </a:schemeClr>
                </a:solidFill>
                <a:effectLst>
                  <a:outerShdw blurRad="38100" dist="38100" dir="2700000" algn="tl">
                    <a:srgbClr val="000000">
                      <a:alpha val="43137"/>
                    </a:srgbClr>
                  </a:outerShdw>
                </a:effectLst>
              </a:rPr>
              <a:t>民間児童虐待防止組織設立</a:t>
            </a:r>
            <a:endParaRPr lang="en-US" sz="1500" dirty="0">
              <a:solidFill>
                <a:schemeClr val="accent1">
                  <a:lumMod val="50000"/>
                </a:schemeClr>
              </a:solidFill>
              <a:effectLst>
                <a:outerShdw blurRad="38100" dist="38100" dir="2700000" algn="tl">
                  <a:srgbClr val="000000">
                    <a:alpha val="43137"/>
                  </a:srgbClr>
                </a:outerShdw>
              </a:effectLst>
            </a:endParaRPr>
          </a:p>
        </p:txBody>
      </p:sp>
      <p:sp>
        <p:nvSpPr>
          <p:cNvPr id="56" name="Pentagon 55"/>
          <p:cNvSpPr/>
          <p:nvPr/>
        </p:nvSpPr>
        <p:spPr>
          <a:xfrm>
            <a:off x="4679406" y="4016287"/>
            <a:ext cx="1319648" cy="533400"/>
          </a:xfrm>
          <a:prstGeom prst="homePlate">
            <a:avLst>
              <a:gd name="adj" fmla="val 80039"/>
            </a:avLst>
          </a:prstGeom>
          <a:solidFill>
            <a:srgbClr val="C00000"/>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500" dirty="0" smtClean="0">
                <a:solidFill>
                  <a:prstClr val="white"/>
                </a:solidFill>
                <a:effectLst>
                  <a:outerShdw blurRad="38100" dist="38100" dir="2700000" algn="tl">
                    <a:srgbClr val="000000">
                      <a:alpha val="43137"/>
                    </a:srgbClr>
                  </a:outerShdw>
                </a:effectLst>
              </a:rPr>
              <a:t>厚生省第</a:t>
            </a:r>
            <a:r>
              <a:rPr lang="en-US" altLang="ja-JP" sz="1500" dirty="0" smtClean="0">
                <a:solidFill>
                  <a:prstClr val="white"/>
                </a:solidFill>
                <a:effectLst>
                  <a:outerShdw blurRad="38100" dist="38100" dir="2700000" algn="tl">
                    <a:srgbClr val="000000">
                      <a:alpha val="43137"/>
                    </a:srgbClr>
                  </a:outerShdw>
                </a:effectLst>
              </a:rPr>
              <a:t>434</a:t>
            </a:r>
            <a:r>
              <a:rPr lang="ja-JP" altLang="en-US" sz="1500" dirty="0" smtClean="0">
                <a:solidFill>
                  <a:prstClr val="white"/>
                </a:solidFill>
                <a:effectLst>
                  <a:outerShdw blurRad="38100" dist="38100" dir="2700000" algn="tl">
                    <a:srgbClr val="000000">
                      <a:alpha val="43137"/>
                    </a:srgbClr>
                  </a:outerShdw>
                </a:effectLst>
              </a:rPr>
              <a:t>号通知</a:t>
            </a:r>
            <a:endParaRPr lang="en-US" sz="1500" dirty="0">
              <a:solidFill>
                <a:prstClr val="white"/>
              </a:solidFill>
              <a:effectLst>
                <a:outerShdw blurRad="38100" dist="38100" dir="2700000" algn="tl">
                  <a:srgbClr val="000000">
                    <a:alpha val="43137"/>
                  </a:srgbClr>
                </a:outerShdw>
              </a:effectLst>
            </a:endParaRPr>
          </a:p>
        </p:txBody>
      </p:sp>
      <p:sp>
        <p:nvSpPr>
          <p:cNvPr id="57" name="Pentagon 56"/>
          <p:cNvSpPr/>
          <p:nvPr/>
        </p:nvSpPr>
        <p:spPr>
          <a:xfrm>
            <a:off x="6362398" y="4000040"/>
            <a:ext cx="1619754" cy="542844"/>
          </a:xfrm>
          <a:prstGeom prst="homePlate">
            <a:avLst>
              <a:gd name="adj" fmla="val 81467"/>
            </a:avLst>
          </a:prstGeom>
          <a:solidFill>
            <a:srgbClr val="A10B19"/>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500" b="1" dirty="0">
                <a:solidFill>
                  <a:srgbClr val="FFFF00"/>
                </a:solidFill>
              </a:rPr>
              <a:t>児</a:t>
            </a:r>
            <a:r>
              <a:rPr lang="ja-JP" altLang="en-US" sz="1500" b="1" dirty="0" smtClean="0">
                <a:solidFill>
                  <a:srgbClr val="FFFF00"/>
                </a:solidFill>
              </a:rPr>
              <a:t>虐法制定</a:t>
            </a:r>
            <a:endParaRPr lang="en-US" sz="1500" b="1" dirty="0">
              <a:solidFill>
                <a:srgbClr val="FFFF00"/>
              </a:solidFill>
            </a:endParaRPr>
          </a:p>
        </p:txBody>
      </p:sp>
      <p:sp>
        <p:nvSpPr>
          <p:cNvPr id="58" name="Text Box 394"/>
          <p:cNvSpPr txBox="1">
            <a:spLocks noChangeArrowheads="1"/>
          </p:cNvSpPr>
          <p:nvPr/>
        </p:nvSpPr>
        <p:spPr bwMode="auto">
          <a:xfrm>
            <a:off x="2971800" y="1742029"/>
            <a:ext cx="1303872" cy="338554"/>
          </a:xfrm>
          <a:prstGeom prst="rect">
            <a:avLst/>
          </a:prstGeom>
          <a:noFill/>
          <a:ln w="9525" algn="ctr">
            <a:noFill/>
            <a:miter lim="800000"/>
            <a:headEnd/>
            <a:tailEnd/>
          </a:ln>
          <a:effectLst/>
        </p:spPr>
        <p:txBody>
          <a:bodyPr wrap="square" lIns="91440" tIns="91440" anchor="ctr" anchorCtr="0">
            <a:spAutoFit/>
          </a:bodyPr>
          <a:lstStyle/>
          <a:p>
            <a:pPr fontAlgn="auto">
              <a:spcBef>
                <a:spcPts val="0"/>
              </a:spcBef>
              <a:spcAft>
                <a:spcPts val="0"/>
              </a:spcAft>
              <a:defRPr/>
            </a:pPr>
            <a:r>
              <a:rPr lang="ja-JP" altLang="en-US" sz="1300" b="1" kern="0" dirty="0" smtClean="0">
                <a:ea typeface="굴림" charset="-127"/>
                <a:cs typeface="Arial" pitchFamily="34" charset="0"/>
              </a:rPr>
              <a:t>厚生省通知等</a:t>
            </a:r>
            <a:endParaRPr lang="en-US" sz="1300" b="1" kern="0" dirty="0" smtClean="0">
              <a:ea typeface="굴림" charset="-127"/>
              <a:cs typeface="Arial" pitchFamily="34" charset="0"/>
            </a:endParaRPr>
          </a:p>
        </p:txBody>
      </p:sp>
      <p:sp>
        <p:nvSpPr>
          <p:cNvPr id="60" name="Text Box 394"/>
          <p:cNvSpPr txBox="1">
            <a:spLocks noChangeArrowheads="1"/>
          </p:cNvSpPr>
          <p:nvPr/>
        </p:nvSpPr>
        <p:spPr bwMode="auto">
          <a:xfrm>
            <a:off x="4759503" y="1761514"/>
            <a:ext cx="1219200" cy="338554"/>
          </a:xfrm>
          <a:prstGeom prst="rect">
            <a:avLst/>
          </a:prstGeom>
          <a:noFill/>
          <a:ln w="9525" algn="ctr">
            <a:noFill/>
            <a:miter lim="800000"/>
            <a:headEnd/>
            <a:tailEnd/>
          </a:ln>
          <a:effectLst/>
        </p:spPr>
        <p:txBody>
          <a:bodyPr wrap="square" lIns="91440" tIns="91440" anchor="ctr" anchorCtr="0">
            <a:spAutoFit/>
          </a:bodyPr>
          <a:lstStyle/>
          <a:p>
            <a:pPr fontAlgn="auto">
              <a:spcBef>
                <a:spcPts val="0"/>
              </a:spcBef>
              <a:spcAft>
                <a:spcPts val="0"/>
              </a:spcAft>
              <a:defRPr/>
            </a:pPr>
            <a:r>
              <a:rPr lang="ja-JP" altLang="en-US" sz="1300" b="1" kern="0" dirty="0">
                <a:ea typeface="굴림" charset="-127"/>
                <a:cs typeface="Arial" pitchFamily="34" charset="0"/>
              </a:rPr>
              <a:t>民間</a:t>
            </a:r>
            <a:r>
              <a:rPr lang="ja-JP" altLang="en-US" sz="1300" b="1" kern="0" dirty="0" smtClean="0">
                <a:ea typeface="굴림" charset="-127"/>
                <a:cs typeface="Arial" pitchFamily="34" charset="0"/>
              </a:rPr>
              <a:t>の</a:t>
            </a:r>
            <a:r>
              <a:rPr lang="ja-JP" altLang="en-US" sz="1300" b="1" kern="0" dirty="0">
                <a:ea typeface="굴림" charset="-127"/>
                <a:cs typeface="Arial" pitchFamily="34" charset="0"/>
              </a:rPr>
              <a:t>動</a:t>
            </a:r>
            <a:r>
              <a:rPr lang="ja-JP" altLang="en-US" sz="1300" b="1" kern="0" dirty="0" smtClean="0">
                <a:ea typeface="굴림" charset="-127"/>
                <a:cs typeface="Arial" pitchFamily="34" charset="0"/>
              </a:rPr>
              <a:t>き</a:t>
            </a:r>
            <a:endParaRPr lang="en-US" sz="1300" b="1" kern="0" dirty="0" smtClean="0">
              <a:ea typeface="굴림" charset="-127"/>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5</a:t>
            </a:fld>
            <a:endParaRPr lang="en-US" dirty="0"/>
          </a:p>
        </p:txBody>
      </p:sp>
      <p:sp>
        <p:nvSpPr>
          <p:cNvPr id="19" name="Pentagon 56"/>
          <p:cNvSpPr/>
          <p:nvPr/>
        </p:nvSpPr>
        <p:spPr>
          <a:xfrm>
            <a:off x="5743323" y="4585037"/>
            <a:ext cx="1619754" cy="1504291"/>
          </a:xfrm>
          <a:prstGeom prst="homePlate">
            <a:avLst>
              <a:gd name="adj" fmla="val 33150"/>
            </a:avLst>
          </a:prstGeom>
          <a:solidFill>
            <a:schemeClr val="accent4"/>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dirty="0" smtClean="0">
                <a:solidFill>
                  <a:schemeClr val="bg1"/>
                </a:solidFill>
              </a:rPr>
              <a:t>児虐法</a:t>
            </a:r>
            <a:endParaRPr lang="en-US" altLang="ja-JP" sz="1200" dirty="0" smtClean="0">
              <a:solidFill>
                <a:schemeClr val="bg1"/>
              </a:solidFill>
            </a:endParaRPr>
          </a:p>
          <a:p>
            <a:pPr lvl="0" algn="ctr"/>
            <a:r>
              <a:rPr lang="ja-JP" altLang="en-US" sz="1200" dirty="0" smtClean="0">
                <a:solidFill>
                  <a:schemeClr val="bg1"/>
                </a:solidFill>
              </a:rPr>
              <a:t>国会審議。</a:t>
            </a:r>
            <a:endParaRPr lang="en-US" altLang="ja-JP" sz="1200" dirty="0" smtClean="0">
              <a:solidFill>
                <a:schemeClr val="bg1"/>
              </a:solidFill>
            </a:endParaRPr>
          </a:p>
          <a:p>
            <a:pPr lvl="0" algn="ctr"/>
            <a:r>
              <a:rPr lang="ja-JP" altLang="en-US" sz="1200" b="1" dirty="0" smtClean="0">
                <a:solidFill>
                  <a:schemeClr val="bg1"/>
                </a:solidFill>
              </a:rPr>
              <a:t>自民党は、民法</a:t>
            </a:r>
            <a:r>
              <a:rPr lang="en-US" altLang="ja-JP" sz="1200" b="1" dirty="0" smtClean="0">
                <a:solidFill>
                  <a:schemeClr val="bg1"/>
                </a:solidFill>
              </a:rPr>
              <a:t>822</a:t>
            </a:r>
            <a:r>
              <a:rPr lang="ja-JP" altLang="en-US" sz="1200" b="1" dirty="0" smtClean="0">
                <a:solidFill>
                  <a:schemeClr val="bg1"/>
                </a:solidFill>
              </a:rPr>
              <a:t>条、家族の絆破壊を理由に抵抗</a:t>
            </a:r>
            <a:r>
              <a:rPr lang="en-US" altLang="ja-JP" sz="1200" dirty="0" smtClean="0">
                <a:solidFill>
                  <a:schemeClr val="bg1"/>
                </a:solidFill>
                <a:sym typeface="Wingdings" panose="05000000000000000000" pitchFamily="2" charset="2"/>
              </a:rPr>
              <a:t></a:t>
            </a:r>
            <a:r>
              <a:rPr lang="ja-JP" altLang="en-US" sz="1200" dirty="0" smtClean="0">
                <a:solidFill>
                  <a:schemeClr val="bg1"/>
                </a:solidFill>
                <a:sym typeface="Wingdings" panose="05000000000000000000" pitchFamily="2" charset="2"/>
              </a:rPr>
              <a:t>社民党代議士を前面に立てて押し切る。</a:t>
            </a:r>
            <a:endParaRPr lang="en-US" sz="1200" dirty="0">
              <a:solidFill>
                <a:schemeClr val="bg1"/>
              </a:solidFill>
            </a:endParaRPr>
          </a:p>
        </p:txBody>
      </p:sp>
      <p:sp>
        <p:nvSpPr>
          <p:cNvPr id="20" name="Pentagon 56"/>
          <p:cNvSpPr/>
          <p:nvPr/>
        </p:nvSpPr>
        <p:spPr>
          <a:xfrm>
            <a:off x="3139376" y="5315033"/>
            <a:ext cx="1540030" cy="512829"/>
          </a:xfrm>
          <a:prstGeom prst="homePlate">
            <a:avLst>
              <a:gd name="adj" fmla="val 81467"/>
            </a:avLst>
          </a:prstGeom>
          <a:solidFill>
            <a:schemeClr val="accent2">
              <a:lumMod val="7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500" b="1" dirty="0">
                <a:solidFill>
                  <a:schemeClr val="accent1">
                    <a:lumMod val="50000"/>
                  </a:schemeClr>
                </a:solidFill>
              </a:rPr>
              <a:t>子</a:t>
            </a:r>
            <a:r>
              <a:rPr lang="ja-JP" altLang="en-US" sz="1500" b="1" dirty="0" smtClean="0">
                <a:solidFill>
                  <a:schemeClr val="accent1">
                    <a:lumMod val="50000"/>
                  </a:schemeClr>
                </a:solidFill>
              </a:rPr>
              <a:t>どもの権利条約</a:t>
            </a:r>
            <a:r>
              <a:rPr lang="ja-JP" altLang="en-US" sz="1500" b="1" dirty="0">
                <a:solidFill>
                  <a:schemeClr val="accent1">
                    <a:lumMod val="50000"/>
                  </a:schemeClr>
                </a:solidFill>
              </a:rPr>
              <a:t>批准</a:t>
            </a:r>
            <a:endParaRPr lang="en-US" sz="1500" b="1" dirty="0">
              <a:solidFill>
                <a:schemeClr val="accent1">
                  <a:lumMod val="50000"/>
                </a:schemeClr>
              </a:solidFill>
            </a:endParaRPr>
          </a:p>
        </p:txBody>
      </p:sp>
      <p:sp>
        <p:nvSpPr>
          <p:cNvPr id="21" name="Pentagon 54"/>
          <p:cNvSpPr/>
          <p:nvPr/>
        </p:nvSpPr>
        <p:spPr>
          <a:xfrm>
            <a:off x="4160838" y="3137525"/>
            <a:ext cx="1681024" cy="653143"/>
          </a:xfrm>
          <a:prstGeom prst="homePlate">
            <a:avLst>
              <a:gd name="adj" fmla="val 80995"/>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prstClr val="white"/>
                </a:solidFill>
                <a:effectLst>
                  <a:outerShdw blurRad="38100" dist="38100" dir="2700000" algn="tl">
                    <a:srgbClr val="000000">
                      <a:alpha val="43137"/>
                    </a:srgbClr>
                  </a:outerShdw>
                </a:effectLst>
              </a:rPr>
              <a:t> </a:t>
            </a:r>
            <a:r>
              <a:rPr lang="en-US" sz="1500" b="1" dirty="0" err="1" smtClean="0">
                <a:solidFill>
                  <a:schemeClr val="accent1">
                    <a:lumMod val="50000"/>
                  </a:schemeClr>
                </a:solidFill>
                <a:effectLst>
                  <a:outerShdw blurRad="38100" dist="38100" dir="2700000" algn="tl">
                    <a:srgbClr val="000000">
                      <a:alpha val="43137"/>
                    </a:srgbClr>
                  </a:outerShdw>
                </a:effectLst>
              </a:rPr>
              <a:t>JaSPCAN</a:t>
            </a:r>
            <a:r>
              <a:rPr lang="en-US" sz="1500" b="1" dirty="0" smtClean="0">
                <a:solidFill>
                  <a:schemeClr val="accent1">
                    <a:lumMod val="50000"/>
                  </a:schemeClr>
                </a:solidFill>
                <a:effectLst>
                  <a:outerShdw blurRad="38100" dist="38100" dir="2700000" algn="tl">
                    <a:srgbClr val="000000">
                      <a:alpha val="43137"/>
                    </a:srgbClr>
                  </a:outerShdw>
                </a:effectLst>
              </a:rPr>
              <a:t> </a:t>
            </a:r>
            <a:r>
              <a:rPr lang="ja-JP" altLang="en-US" sz="1500" dirty="0" smtClean="0">
                <a:solidFill>
                  <a:schemeClr val="accent1">
                    <a:lumMod val="50000"/>
                  </a:schemeClr>
                </a:solidFill>
                <a:effectLst>
                  <a:outerShdw blurRad="38100" dist="38100" dir="2700000" algn="tl">
                    <a:srgbClr val="000000">
                      <a:alpha val="43137"/>
                    </a:srgbClr>
                  </a:outerShdw>
                </a:effectLst>
              </a:rPr>
              <a:t>設立</a:t>
            </a:r>
            <a:endParaRPr lang="en-US" sz="1500" dirty="0">
              <a:solidFill>
                <a:schemeClr val="accent1">
                  <a:lumMod val="50000"/>
                </a:schemeClr>
              </a:solidFill>
              <a:effectLst>
                <a:outerShdw blurRad="38100" dist="38100" dir="2700000" algn="tl">
                  <a:srgbClr val="000000">
                    <a:alpha val="43137"/>
                  </a:srgbClr>
                </a:outerShdw>
              </a:effectLst>
            </a:endParaRPr>
          </a:p>
        </p:txBody>
      </p:sp>
      <p:sp>
        <p:nvSpPr>
          <p:cNvPr id="22" name="Pentagon 54"/>
          <p:cNvSpPr/>
          <p:nvPr/>
        </p:nvSpPr>
        <p:spPr>
          <a:xfrm>
            <a:off x="3623736" y="4536757"/>
            <a:ext cx="857602" cy="653143"/>
          </a:xfrm>
          <a:prstGeom prst="homePlate">
            <a:avLst>
              <a:gd name="adj" fmla="val 0"/>
            </a:avLst>
          </a:prstGeom>
          <a:solidFill>
            <a:schemeClr val="accent2"/>
          </a:solidFill>
          <a:ln w="12700">
            <a:solidFill>
              <a:schemeClr val="accent2">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prstClr val="white"/>
                </a:solidFill>
                <a:effectLst>
                  <a:outerShdw blurRad="38100" dist="38100" dir="2700000" algn="tl">
                    <a:srgbClr val="000000">
                      <a:alpha val="43137"/>
                    </a:srgbClr>
                  </a:outerShdw>
                </a:effectLst>
              </a:rPr>
              <a:t> </a:t>
            </a:r>
            <a:r>
              <a:rPr lang="ja-JP" altLang="en-US" sz="1100" spc="-150" dirty="0" smtClean="0">
                <a:solidFill>
                  <a:prstClr val="white"/>
                </a:solidFill>
                <a:effectLst>
                  <a:outerShdw blurRad="38100" dist="38100" dir="2700000" algn="tl">
                    <a:srgbClr val="000000">
                      <a:alpha val="43137"/>
                    </a:srgbClr>
                  </a:outerShdw>
                </a:effectLst>
              </a:rPr>
              <a:t>恩寵園事件</a:t>
            </a:r>
            <a:endParaRPr lang="en-US" altLang="ja-JP" sz="1100" spc="-150" dirty="0" smtClean="0">
              <a:solidFill>
                <a:prstClr val="white"/>
              </a:solidFill>
              <a:effectLst>
                <a:outerShdw blurRad="38100" dist="38100" dir="2700000" algn="tl">
                  <a:srgbClr val="000000">
                    <a:alpha val="43137"/>
                  </a:srgbClr>
                </a:outerShdw>
              </a:effectLst>
            </a:endParaRPr>
          </a:p>
          <a:p>
            <a:pPr lvl="0" algn="ctr"/>
            <a:r>
              <a:rPr lang="ja-JP" altLang="en-US" sz="1050" spc="-150" dirty="0" smtClean="0">
                <a:solidFill>
                  <a:prstClr val="white"/>
                </a:solidFill>
                <a:effectLst>
                  <a:outerShdw blurRad="38100" dist="38100" dir="2700000" algn="tl">
                    <a:srgbClr val="000000">
                      <a:alpha val="43137"/>
                    </a:srgbClr>
                  </a:outerShdw>
                </a:effectLst>
              </a:rPr>
              <a:t>（施設内虐待）</a:t>
            </a:r>
            <a:endParaRPr lang="en-US" sz="1050" spc="-150" dirty="0">
              <a:solidFill>
                <a:prstClr val="white"/>
              </a:solidFill>
              <a:effectLst>
                <a:outerShdw blurRad="38100" dist="38100" dir="2700000" algn="tl">
                  <a:srgbClr val="000000">
                    <a:alpha val="43137"/>
                  </a:srgbClr>
                </a:outerShdw>
              </a:effectLst>
            </a:endParaRPr>
          </a:p>
        </p:txBody>
      </p:sp>
      <p:sp>
        <p:nvSpPr>
          <p:cNvPr id="4" name="角丸四角形 3"/>
          <p:cNvSpPr/>
          <p:nvPr/>
        </p:nvSpPr>
        <p:spPr>
          <a:xfrm>
            <a:off x="1474592" y="3927408"/>
            <a:ext cx="1518151" cy="719099"/>
          </a:xfrm>
          <a:prstGeom prst="roundRect">
            <a:avLst>
              <a:gd name="adj" fmla="val 44686"/>
            </a:avLst>
          </a:prstGeom>
          <a:solidFill>
            <a:schemeClr val="accent2"/>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rPr>
              <a:t>養護施設定員割れ深刻化</a:t>
            </a:r>
            <a:endParaRPr kumimoji="1" lang="en-GB" sz="1200" b="1" dirty="0">
              <a:effectLst>
                <a:outerShdw blurRad="38100" dist="38100" dir="2700000" algn="tl">
                  <a:srgbClr val="000000">
                    <a:alpha val="43137"/>
                  </a:srgbClr>
                </a:outerShdw>
              </a:effectLst>
            </a:endParaRPr>
          </a:p>
        </p:txBody>
      </p:sp>
      <p:sp>
        <p:nvSpPr>
          <p:cNvPr id="26" name="Pentagon 56"/>
          <p:cNvSpPr/>
          <p:nvPr/>
        </p:nvSpPr>
        <p:spPr>
          <a:xfrm>
            <a:off x="5757280" y="3043344"/>
            <a:ext cx="1573796" cy="809866"/>
          </a:xfrm>
          <a:prstGeom prst="homePlate">
            <a:avLst>
              <a:gd name="adj" fmla="val 81467"/>
            </a:avLst>
          </a:prstGeom>
          <a:solidFill>
            <a:schemeClr val="accent4"/>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dirty="0" smtClean="0">
                <a:solidFill>
                  <a:schemeClr val="bg1"/>
                </a:solidFill>
              </a:rPr>
              <a:t>周辺事態法成立、ｱｰﾐﾃｰｼﾞの有事法制要求</a:t>
            </a:r>
            <a:endParaRPr lang="en-US" sz="1200" dirty="0">
              <a:solidFill>
                <a:schemeClr val="bg1"/>
              </a:solidFill>
            </a:endParaRPr>
          </a:p>
        </p:txBody>
      </p:sp>
      <p:sp>
        <p:nvSpPr>
          <p:cNvPr id="24" name="Pentagon 54"/>
          <p:cNvSpPr/>
          <p:nvPr/>
        </p:nvSpPr>
        <p:spPr>
          <a:xfrm>
            <a:off x="3080960" y="3005400"/>
            <a:ext cx="947369" cy="1509949"/>
          </a:xfrm>
          <a:prstGeom prst="homePlate">
            <a:avLst>
              <a:gd name="adj" fmla="val 0"/>
            </a:avLst>
          </a:prstGeom>
          <a:solidFill>
            <a:schemeClr val="accent2"/>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schemeClr val="accent1">
                    <a:lumMod val="50000"/>
                  </a:schemeClr>
                </a:solidFill>
                <a:effectLst>
                  <a:outerShdw blurRad="38100" dist="38100" dir="2700000" algn="tl">
                    <a:srgbClr val="000000">
                      <a:alpha val="43137"/>
                    </a:srgbClr>
                  </a:outerShdw>
                </a:effectLst>
              </a:rPr>
              <a:t> </a:t>
            </a:r>
            <a:r>
              <a:rPr lang="ja-JP" altLang="en-US" sz="1100" b="1" dirty="0" smtClean="0">
                <a:solidFill>
                  <a:schemeClr val="accent1">
                    <a:lumMod val="50000"/>
                  </a:schemeClr>
                </a:solidFill>
                <a:effectLst>
                  <a:outerShdw blurRad="38100" dist="38100" dir="2700000" algn="tl">
                    <a:srgbClr val="000000">
                      <a:alpha val="43137"/>
                    </a:srgbClr>
                  </a:outerShdw>
                </a:effectLst>
              </a:rPr>
              <a:t>国際シンポ「児童虐待への挑戦」</a:t>
            </a:r>
            <a:r>
              <a:rPr lang="ja-JP" altLang="en-US" sz="1100" dirty="0" smtClean="0">
                <a:solidFill>
                  <a:schemeClr val="accent1">
                    <a:lumMod val="50000"/>
                  </a:schemeClr>
                </a:solidFill>
                <a:effectLst>
                  <a:outerShdw blurRad="38100" dist="38100" dir="2700000" algn="tl">
                    <a:srgbClr val="000000">
                      <a:alpha val="43137"/>
                    </a:srgbClr>
                  </a:outerShdw>
                </a:effectLst>
              </a:rPr>
              <a:t>：ｸﾙｰｸﾞﾏﾝ</a:t>
            </a:r>
            <a:r>
              <a:rPr lang="en-US" altLang="ja-JP" sz="1100" dirty="0" smtClean="0">
                <a:solidFill>
                  <a:schemeClr val="accent1">
                    <a:lumMod val="50000"/>
                  </a:schemeClr>
                </a:solidFill>
                <a:effectLst>
                  <a:outerShdw blurRad="38100" dist="38100" dir="2700000" algn="tl">
                    <a:srgbClr val="000000">
                      <a:alpha val="43137"/>
                    </a:srgbClr>
                  </a:outerShdw>
                </a:effectLst>
              </a:rPr>
              <a:t>､</a:t>
            </a:r>
            <a:r>
              <a:rPr lang="ja-JP" altLang="en-US" sz="1100" dirty="0" smtClean="0">
                <a:solidFill>
                  <a:schemeClr val="accent1">
                    <a:lumMod val="50000"/>
                  </a:schemeClr>
                </a:solidFill>
                <a:effectLst>
                  <a:outerShdw blurRad="38100" dist="38100" dir="2700000" algn="tl">
                    <a:srgbClr val="000000">
                      <a:alpha val="43137"/>
                    </a:srgbClr>
                  </a:outerShdw>
                </a:effectLst>
              </a:rPr>
              <a:t>欧州の専門家主導型児虐政策を推奨。</a:t>
            </a:r>
            <a:endParaRPr lang="en-US" sz="1100" spc="-150" dirty="0">
              <a:solidFill>
                <a:schemeClr val="accent1">
                  <a:lumMod val="50000"/>
                </a:schemeClr>
              </a:solidFill>
              <a:effectLst>
                <a:outerShdw blurRad="38100" dist="38100" dir="2700000" algn="tl">
                  <a:srgbClr val="000000">
                    <a:alpha val="43137"/>
                  </a:srgbClr>
                </a:outerShdw>
              </a:effectLst>
            </a:endParaRPr>
          </a:p>
        </p:txBody>
      </p:sp>
      <p:sp>
        <p:nvSpPr>
          <p:cNvPr id="23" name="雲形吹き出し 22"/>
          <p:cNvSpPr/>
          <p:nvPr/>
        </p:nvSpPr>
        <p:spPr>
          <a:xfrm rot="21034139">
            <a:off x="6405461" y="1145723"/>
            <a:ext cx="2518320" cy="2341615"/>
          </a:xfrm>
          <a:prstGeom prst="cloudCallout">
            <a:avLst>
              <a:gd name="adj1" fmla="val -23034"/>
              <a:gd name="adj2" fmla="val 66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accent6">
                    <a:lumMod val="50000"/>
                  </a:schemeClr>
                </a:solidFill>
              </a:rPr>
              <a:t>厚生相が「虐待は殺人罪との境界領域」と言って国会を通過。しかし、</a:t>
            </a:r>
            <a:r>
              <a:rPr kumimoji="1" lang="ja-JP" altLang="en-US" sz="1400" b="1" dirty="0" smtClean="0">
                <a:solidFill>
                  <a:schemeClr val="accent6">
                    <a:lumMod val="50000"/>
                  </a:schemeClr>
                </a:solidFill>
              </a:rPr>
              <a:t>厚生省の行政指示と、憲法や子どもの権利条約との整合性は全く考慮されず。</a:t>
            </a:r>
            <a:endParaRPr kumimoji="1" lang="en-GB" sz="1400" b="1" dirty="0">
              <a:solidFill>
                <a:schemeClr val="accent6">
                  <a:lumMod val="50000"/>
                </a:schemeClr>
              </a:solidFill>
            </a:endParaRPr>
          </a:p>
        </p:txBody>
      </p:sp>
    </p:spTree>
    <p:extLst>
      <p:ext uri="{BB962C8B-B14F-4D97-AF65-F5344CB8AC3E}">
        <p14:creationId xmlns:p14="http://schemas.microsoft.com/office/powerpoint/2010/main" val="1595904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4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4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19" grpId="0" animBg="1"/>
      <p:bldP spid="20" grpId="0" animBg="1"/>
      <p:bldP spid="21" grpId="0" animBg="1"/>
      <p:bldP spid="22" grpId="0" animBg="1"/>
      <p:bldP spid="4" grpId="0" animBg="1"/>
      <p:bldP spid="26" grpId="0" animBg="1"/>
      <p:bldP spid="24"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直接箭头连接符 27"/>
          <p:cNvCxnSpPr/>
          <p:nvPr/>
        </p:nvCxnSpPr>
        <p:spPr>
          <a:xfrm flipV="1">
            <a:off x="1075668" y="1471408"/>
            <a:ext cx="947493" cy="2296467"/>
          </a:xfrm>
          <a:prstGeom prst="straightConnector1">
            <a:avLst/>
          </a:prstGeom>
          <a:ln w="44450">
            <a:solidFill>
              <a:srgbClr val="00B050">
                <a:alpha val="39000"/>
              </a:srgb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65" name="直接箭头连接符 27"/>
          <p:cNvCxnSpPr/>
          <p:nvPr/>
        </p:nvCxnSpPr>
        <p:spPr>
          <a:xfrm flipV="1">
            <a:off x="836540" y="1494140"/>
            <a:ext cx="1152722" cy="1325879"/>
          </a:xfrm>
          <a:prstGeom prst="straightConnector1">
            <a:avLst/>
          </a:prstGeom>
          <a:ln w="44450">
            <a:solidFill>
              <a:srgbClr val="00B050">
                <a:alpha val="39000"/>
              </a:srgb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80012" y="1733064"/>
            <a:ext cx="2016224"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b="1" dirty="0" smtClean="0">
                <a:solidFill>
                  <a:srgbClr val="FFFF00"/>
                </a:solidFill>
                <a:effectLst>
                  <a:outerShdw blurRad="38100" dist="38100" dir="2700000" algn="tl">
                    <a:srgbClr val="000000">
                      <a:alpha val="43137"/>
                    </a:srgbClr>
                  </a:outerShdw>
                </a:effectLst>
              </a:rPr>
              <a:t>家庭裁判所</a:t>
            </a:r>
            <a:endParaRPr kumimoji="1" lang="ja-JP" altLang="en-US"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5155434" y="2733307"/>
            <a:ext cx="2259928"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dirty="0" smtClean="0">
                <a:solidFill>
                  <a:srgbClr val="FFFF00"/>
                </a:solidFill>
                <a:effectLst>
                  <a:outerShdw blurRad="38100" dist="38100" dir="2700000" algn="tl">
                    <a:srgbClr val="000000">
                      <a:alpha val="43137"/>
                    </a:srgbClr>
                  </a:outerShdw>
                </a:effectLst>
              </a:rPr>
              <a:t>　　　　　　</a:t>
            </a:r>
            <a:r>
              <a:rPr kumimoji="1" lang="ja-JP" altLang="en-US" b="1" dirty="0" smtClean="0">
                <a:solidFill>
                  <a:srgbClr val="FFFF00"/>
                </a:solidFill>
                <a:effectLst>
                  <a:outerShdw blurRad="38100" dist="38100" dir="2700000" algn="tl">
                    <a:srgbClr val="000000">
                      <a:alpha val="43137"/>
                    </a:srgbClr>
                  </a:outerShdw>
                </a:effectLst>
              </a:rPr>
              <a:t>少年援護所</a:t>
            </a:r>
            <a:endParaRPr kumimoji="1" lang="ja-JP" altLang="en-US"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014155" y="3668390"/>
            <a:ext cx="2016224" cy="36933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dirty="0">
                <a:solidFill>
                  <a:srgbClr val="FFFF00"/>
                </a:solidFill>
                <a:effectLst>
                  <a:outerShdw blurRad="38100" dist="38100" dir="2700000" algn="tl">
                    <a:srgbClr val="000000">
                      <a:alpha val="43137"/>
                    </a:srgbClr>
                  </a:outerShdw>
                </a:effectLst>
              </a:rPr>
              <a:t>市町村政府</a:t>
            </a:r>
            <a:endParaRPr lang="en-US" altLang="ja-JP"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925138" y="2875849"/>
            <a:ext cx="2058149"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b="1" dirty="0" smtClean="0">
                <a:solidFill>
                  <a:srgbClr val="FFFF00"/>
                </a:solidFill>
                <a:effectLst>
                  <a:outerShdw blurRad="38100" dist="38100" dir="2700000" algn="tl">
                    <a:srgbClr val="000000">
                      <a:alpha val="43137"/>
                    </a:srgbClr>
                  </a:outerShdw>
                </a:effectLst>
              </a:rPr>
              <a:t>安全の家</a:t>
            </a:r>
            <a:endParaRPr kumimoji="1" lang="en-US" altLang="ja-JP" b="1" dirty="0" smtClean="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1967064" y="1142172"/>
            <a:ext cx="2016224"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b="1" dirty="0" smtClean="0">
                <a:solidFill>
                  <a:srgbClr val="FFFF00"/>
                </a:solidFill>
                <a:effectLst>
                  <a:outerShdw blurRad="38100" dist="38100" dir="2700000" algn="tl">
                    <a:srgbClr val="000000">
                      <a:alpha val="43137"/>
                    </a:srgbClr>
                  </a:outerShdw>
                </a:effectLst>
              </a:rPr>
              <a:t>児童保護委員会</a:t>
            </a:r>
            <a:endParaRPr kumimoji="1" lang="ja-JP" altLang="en-US" b="1" dirty="0">
              <a:solidFill>
                <a:srgbClr val="FFFF00"/>
              </a:solidFill>
              <a:effectLst>
                <a:outerShdw blurRad="38100" dist="38100" dir="2700000" algn="tl">
                  <a:srgbClr val="000000">
                    <a:alpha val="43137"/>
                  </a:srgbClr>
                </a:outerShdw>
              </a:effectLst>
            </a:endParaRPr>
          </a:p>
        </p:txBody>
      </p:sp>
      <p:cxnSp>
        <p:nvCxnSpPr>
          <p:cNvPr id="16" name="直接箭头连接符 15"/>
          <p:cNvCxnSpPr/>
          <p:nvPr/>
        </p:nvCxnSpPr>
        <p:spPr>
          <a:xfrm>
            <a:off x="3983288" y="1307065"/>
            <a:ext cx="696724" cy="553465"/>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003379" y="2092603"/>
            <a:ext cx="8781" cy="616317"/>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724128" y="3102639"/>
            <a:ext cx="326847" cy="56575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3660798" y="3297401"/>
            <a:ext cx="322490" cy="509903"/>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3444280" y="1494140"/>
            <a:ext cx="23192" cy="1414640"/>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4823" y="4959026"/>
            <a:ext cx="2016224"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dirty="0" smtClean="0">
                <a:solidFill>
                  <a:srgbClr val="FFFF00"/>
                </a:solidFill>
                <a:effectLst>
                  <a:outerShdw blurRad="38100" dist="38100" dir="2700000" algn="tl">
                    <a:srgbClr val="000000">
                      <a:alpha val="43137"/>
                    </a:srgbClr>
                  </a:outerShdw>
                </a:effectLst>
              </a:rPr>
              <a:t>検察官</a:t>
            </a:r>
            <a:endParaRPr kumimoji="1" lang="ja-JP" altLang="en-US" dirty="0">
              <a:solidFill>
                <a:srgbClr val="FFFF00"/>
              </a:solidFill>
              <a:effectLst>
                <a:outerShdw blurRad="38100" dist="38100" dir="2700000" algn="tl">
                  <a:srgbClr val="000000">
                    <a:alpha val="43137"/>
                  </a:srgbClr>
                </a:outerShdw>
              </a:effectLst>
            </a:endParaRPr>
          </a:p>
        </p:txBody>
      </p:sp>
      <p:sp>
        <p:nvSpPr>
          <p:cNvPr id="31" name="TextBox 30"/>
          <p:cNvSpPr txBox="1"/>
          <p:nvPr/>
        </p:nvSpPr>
        <p:spPr>
          <a:xfrm>
            <a:off x="3006043" y="5501184"/>
            <a:ext cx="2016224"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dirty="0" smtClean="0">
                <a:solidFill>
                  <a:srgbClr val="FFFF00"/>
                </a:solidFill>
                <a:effectLst>
                  <a:outerShdw blurRad="38100" dist="38100" dir="2700000" algn="tl">
                    <a:srgbClr val="000000">
                      <a:alpha val="43137"/>
                    </a:srgbClr>
                  </a:outerShdw>
                </a:effectLst>
              </a:rPr>
              <a:t>刑事法廷</a:t>
            </a:r>
            <a:endParaRPr kumimoji="1" lang="ja-JP" altLang="en-US" dirty="0">
              <a:solidFill>
                <a:srgbClr val="FFFF00"/>
              </a:solidFill>
              <a:effectLst>
                <a:outerShdw blurRad="38100" dist="38100" dir="2700000" algn="tl">
                  <a:srgbClr val="000000">
                    <a:alpha val="43137"/>
                  </a:srgbClr>
                </a:outerShdw>
              </a:effectLst>
            </a:endParaRPr>
          </a:p>
        </p:txBody>
      </p:sp>
      <p:cxnSp>
        <p:nvCxnSpPr>
          <p:cNvPr id="63" name="直接箭头连接符 62"/>
          <p:cNvCxnSpPr/>
          <p:nvPr/>
        </p:nvCxnSpPr>
        <p:spPr>
          <a:xfrm flipV="1">
            <a:off x="1594607" y="3302689"/>
            <a:ext cx="679182" cy="547911"/>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62"/>
          <p:cNvCxnSpPr/>
          <p:nvPr/>
        </p:nvCxnSpPr>
        <p:spPr>
          <a:xfrm flipH="1">
            <a:off x="1216380" y="4243180"/>
            <a:ext cx="434" cy="707186"/>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2"/>
          <p:cNvCxnSpPr/>
          <p:nvPr/>
        </p:nvCxnSpPr>
        <p:spPr>
          <a:xfrm>
            <a:off x="2501047" y="5328358"/>
            <a:ext cx="504996" cy="326714"/>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 name="TextBox 79"/>
          <p:cNvSpPr txBox="1"/>
          <p:nvPr/>
        </p:nvSpPr>
        <p:spPr>
          <a:xfrm>
            <a:off x="894284" y="3336755"/>
            <a:ext cx="122413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通告</a:t>
            </a:r>
            <a:endParaRPr kumimoji="1" lang="ja-JP" altLang="en-US" sz="1400" dirty="0">
              <a:solidFill>
                <a:schemeClr val="accent6">
                  <a:lumMod val="50000"/>
                </a:schemeClr>
              </a:solidFill>
            </a:endParaRPr>
          </a:p>
        </p:txBody>
      </p:sp>
      <p:sp>
        <p:nvSpPr>
          <p:cNvPr id="75" name="TextBox 79"/>
          <p:cNvSpPr txBox="1"/>
          <p:nvPr/>
        </p:nvSpPr>
        <p:spPr>
          <a:xfrm>
            <a:off x="3897459" y="1292187"/>
            <a:ext cx="122413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申立</a:t>
            </a:r>
            <a:endParaRPr kumimoji="1" lang="ja-JP" altLang="en-US" sz="1400" dirty="0">
              <a:solidFill>
                <a:schemeClr val="accent6">
                  <a:lumMod val="50000"/>
                </a:schemeClr>
              </a:solidFill>
            </a:endParaRPr>
          </a:p>
        </p:txBody>
      </p:sp>
      <p:sp>
        <p:nvSpPr>
          <p:cNvPr id="76" name="TextBox 79"/>
          <p:cNvSpPr txBox="1"/>
          <p:nvPr/>
        </p:nvSpPr>
        <p:spPr>
          <a:xfrm>
            <a:off x="2167505" y="1700245"/>
            <a:ext cx="131347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調査結果報告</a:t>
            </a:r>
            <a:endParaRPr kumimoji="1" lang="ja-JP" altLang="en-US" sz="1400" dirty="0">
              <a:solidFill>
                <a:schemeClr val="accent6">
                  <a:lumMod val="50000"/>
                </a:schemeClr>
              </a:solidFill>
            </a:endParaRPr>
          </a:p>
        </p:txBody>
      </p:sp>
      <p:sp>
        <p:nvSpPr>
          <p:cNvPr id="78" name="TextBox 79"/>
          <p:cNvSpPr txBox="1"/>
          <p:nvPr/>
        </p:nvSpPr>
        <p:spPr>
          <a:xfrm>
            <a:off x="4843736" y="2144718"/>
            <a:ext cx="144108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t>措置決定</a:t>
            </a:r>
            <a:endParaRPr kumimoji="1" lang="ja-JP" altLang="en-US" sz="1400" dirty="0"/>
          </a:p>
        </p:txBody>
      </p:sp>
      <p:sp>
        <p:nvSpPr>
          <p:cNvPr id="82" name="TextBox 79"/>
          <p:cNvSpPr txBox="1"/>
          <p:nvPr/>
        </p:nvSpPr>
        <p:spPr>
          <a:xfrm>
            <a:off x="6218649" y="3548151"/>
            <a:ext cx="122413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rgbClr val="002060"/>
                </a:solidFill>
              </a:rPr>
              <a:t>入所</a:t>
            </a:r>
            <a:endParaRPr kumimoji="1" lang="ja-JP" altLang="en-US" sz="1400" dirty="0">
              <a:solidFill>
                <a:srgbClr val="002060"/>
              </a:solidFill>
            </a:endParaRPr>
          </a:p>
        </p:txBody>
      </p:sp>
      <p:sp>
        <p:nvSpPr>
          <p:cNvPr id="83" name="TextBox 79"/>
          <p:cNvSpPr txBox="1"/>
          <p:nvPr/>
        </p:nvSpPr>
        <p:spPr>
          <a:xfrm>
            <a:off x="1768187" y="5415212"/>
            <a:ext cx="122413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起訴</a:t>
            </a:r>
            <a:endParaRPr kumimoji="1" lang="ja-JP" altLang="en-US" sz="1400" dirty="0">
              <a:solidFill>
                <a:schemeClr val="accent6">
                  <a:lumMod val="50000"/>
                </a:schemeClr>
              </a:solidFill>
            </a:endParaRPr>
          </a:p>
        </p:txBody>
      </p:sp>
      <p:sp>
        <p:nvSpPr>
          <p:cNvPr id="84" name="TextBox 79"/>
          <p:cNvSpPr txBox="1"/>
          <p:nvPr/>
        </p:nvSpPr>
        <p:spPr>
          <a:xfrm>
            <a:off x="5644861" y="3276753"/>
            <a:ext cx="1313473"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100" dirty="0" smtClean="0"/>
              <a:t>財政支出</a:t>
            </a:r>
            <a:endParaRPr kumimoji="1" lang="ja-JP" altLang="en-US" sz="1100" dirty="0"/>
          </a:p>
        </p:txBody>
      </p:sp>
      <p:sp>
        <p:nvSpPr>
          <p:cNvPr id="85" name="TextBox 79"/>
          <p:cNvSpPr txBox="1"/>
          <p:nvPr/>
        </p:nvSpPr>
        <p:spPr>
          <a:xfrm>
            <a:off x="880867" y="4379452"/>
            <a:ext cx="1224136"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送検</a:t>
            </a:r>
            <a:endParaRPr kumimoji="1" lang="ja-JP" altLang="en-US" sz="1400" dirty="0">
              <a:solidFill>
                <a:schemeClr val="accent6">
                  <a:lumMod val="50000"/>
                </a:schemeClr>
              </a:solidFill>
            </a:endParaRPr>
          </a:p>
        </p:txBody>
      </p:sp>
      <p:sp>
        <p:nvSpPr>
          <p:cNvPr id="72" name="円/楕円 71"/>
          <p:cNvSpPr/>
          <p:nvPr/>
        </p:nvSpPr>
        <p:spPr>
          <a:xfrm>
            <a:off x="7441472" y="2953230"/>
            <a:ext cx="1595024" cy="601748"/>
          </a:xfrm>
          <a:prstGeom prst="ellipse">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effectLst>
                  <a:outerShdw blurRad="38100" dist="38100" dir="2700000" algn="tl">
                    <a:srgbClr val="000000">
                      <a:alpha val="43137"/>
                    </a:srgbClr>
                  </a:outerShdw>
                </a:effectLst>
              </a:rPr>
              <a:t>里親委託</a:t>
            </a:r>
            <a:endParaRPr kumimoji="1" lang="en-GB" dirty="0">
              <a:solidFill>
                <a:srgbClr val="C00000"/>
              </a:solidFill>
              <a:effectLst>
                <a:outerShdw blurRad="38100" dist="38100" dir="2700000" algn="tl">
                  <a:srgbClr val="000000">
                    <a:alpha val="43137"/>
                  </a:srgbClr>
                </a:outerShdw>
              </a:effectLst>
            </a:endParaRPr>
          </a:p>
        </p:txBody>
      </p:sp>
      <p:sp>
        <p:nvSpPr>
          <p:cNvPr id="86" name="円/楕円 85"/>
          <p:cNvSpPr/>
          <p:nvPr/>
        </p:nvSpPr>
        <p:spPr>
          <a:xfrm>
            <a:off x="7308304" y="3678913"/>
            <a:ext cx="1573328" cy="601748"/>
          </a:xfrm>
          <a:prstGeom prst="ellipse">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effectLst>
                  <a:outerShdw blurRad="38100" dist="38100" dir="2700000" algn="tl">
                    <a:srgbClr val="000000">
                      <a:alpha val="43137"/>
                    </a:srgbClr>
                  </a:outerShdw>
                </a:effectLst>
              </a:rPr>
              <a:t>養護施設</a:t>
            </a:r>
            <a:endParaRPr kumimoji="1" lang="en-GB" dirty="0">
              <a:solidFill>
                <a:srgbClr val="C00000"/>
              </a:solidFill>
              <a:effectLst>
                <a:outerShdw blurRad="38100" dist="38100" dir="2700000" algn="tl">
                  <a:srgbClr val="000000">
                    <a:alpha val="43137"/>
                  </a:srgbClr>
                </a:outerShdw>
              </a:effectLst>
            </a:endParaRPr>
          </a:p>
        </p:txBody>
      </p:sp>
      <p:cxnSp>
        <p:nvCxnSpPr>
          <p:cNvPr id="87" name="直接箭头连接符 23"/>
          <p:cNvCxnSpPr/>
          <p:nvPr/>
        </p:nvCxnSpPr>
        <p:spPr>
          <a:xfrm>
            <a:off x="7236296" y="3081917"/>
            <a:ext cx="242471" cy="169676"/>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23"/>
          <p:cNvCxnSpPr/>
          <p:nvPr/>
        </p:nvCxnSpPr>
        <p:spPr>
          <a:xfrm>
            <a:off x="6552220" y="3102639"/>
            <a:ext cx="863142" cy="800317"/>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7524356" y="1860530"/>
            <a:ext cx="1383190" cy="794249"/>
          </a:xfrm>
          <a:prstGeom prst="ellipse">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effectLst>
                  <a:outerShdw blurRad="38100" dist="38100" dir="2700000" algn="tl">
                    <a:srgbClr val="000000">
                      <a:alpha val="43137"/>
                    </a:srgbClr>
                  </a:outerShdw>
                </a:effectLst>
              </a:rPr>
              <a:t>後見人選定</a:t>
            </a:r>
            <a:endParaRPr lang="en-GB" dirty="0">
              <a:solidFill>
                <a:srgbClr val="C00000"/>
              </a:solidFill>
              <a:effectLst>
                <a:outerShdw blurRad="38100" dist="38100" dir="2700000" algn="tl">
                  <a:srgbClr val="000000">
                    <a:alpha val="43137"/>
                  </a:srgbClr>
                </a:outerShdw>
              </a:effectLst>
            </a:endParaRPr>
          </a:p>
        </p:txBody>
      </p:sp>
      <p:cxnSp>
        <p:nvCxnSpPr>
          <p:cNvPr id="100" name="直接箭头连接符 23"/>
          <p:cNvCxnSpPr/>
          <p:nvPr/>
        </p:nvCxnSpPr>
        <p:spPr>
          <a:xfrm flipV="1">
            <a:off x="7148314" y="2488053"/>
            <a:ext cx="522662" cy="2954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 name="TextBox 79"/>
          <p:cNvSpPr txBox="1"/>
          <p:nvPr/>
        </p:nvSpPr>
        <p:spPr>
          <a:xfrm>
            <a:off x="6288017" y="2123118"/>
            <a:ext cx="13134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smtClean="0">
                <a:solidFill>
                  <a:srgbClr val="FF0066"/>
                </a:solidFill>
              </a:rPr>
              <a:t>監督命令</a:t>
            </a:r>
            <a:r>
              <a:rPr lang="en-US" altLang="ja-JP" sz="1400" b="1" dirty="0" smtClean="0">
                <a:solidFill>
                  <a:srgbClr val="FF0066"/>
                </a:solidFill>
              </a:rPr>
              <a:t>(OTS)</a:t>
            </a:r>
          </a:p>
          <a:p>
            <a:pPr algn="ctr"/>
            <a:r>
              <a:rPr lang="ja-JP" altLang="en-US" sz="1400" b="1" dirty="0" smtClean="0">
                <a:solidFill>
                  <a:srgbClr val="FF0066"/>
                </a:solidFill>
              </a:rPr>
              <a:t>付き家族統合</a:t>
            </a:r>
            <a:endParaRPr lang="ja-JP" altLang="en-US" sz="1400" b="1" dirty="0">
              <a:solidFill>
                <a:srgbClr val="FF0066"/>
              </a:solidFill>
            </a:endParaRPr>
          </a:p>
        </p:txBody>
      </p:sp>
      <p:sp>
        <p:nvSpPr>
          <p:cNvPr id="105" name="円/楕円 104"/>
          <p:cNvSpPr/>
          <p:nvPr/>
        </p:nvSpPr>
        <p:spPr>
          <a:xfrm>
            <a:off x="276693" y="2043687"/>
            <a:ext cx="1240346" cy="601748"/>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effectLst>
                  <a:outerShdw blurRad="38100" dist="38100" dir="2700000" algn="tl">
                    <a:srgbClr val="000000">
                      <a:alpha val="43137"/>
                    </a:srgbClr>
                  </a:outerShdw>
                </a:effectLst>
              </a:rPr>
              <a:t>病 院</a:t>
            </a:r>
            <a:endParaRPr kumimoji="1" lang="en-GB" dirty="0">
              <a:solidFill>
                <a:srgbClr val="C00000"/>
              </a:solidFill>
              <a:effectLst>
                <a:outerShdw blurRad="38100" dist="38100" dir="2700000" algn="tl">
                  <a:srgbClr val="000000">
                    <a:alpha val="43137"/>
                  </a:srgbClr>
                </a:outerShdw>
              </a:effectLst>
            </a:endParaRPr>
          </a:p>
        </p:txBody>
      </p:sp>
      <p:sp>
        <p:nvSpPr>
          <p:cNvPr id="106" name="円/楕円 105"/>
          <p:cNvSpPr/>
          <p:nvPr/>
        </p:nvSpPr>
        <p:spPr>
          <a:xfrm>
            <a:off x="112068" y="2839379"/>
            <a:ext cx="1300961" cy="601748"/>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effectLst>
                  <a:outerShdw blurRad="38100" dist="38100" dir="2700000" algn="tl">
                    <a:srgbClr val="000000">
                      <a:alpha val="43137"/>
                    </a:srgbClr>
                  </a:outerShdw>
                </a:effectLst>
              </a:rPr>
              <a:t>学 校</a:t>
            </a:r>
            <a:endParaRPr kumimoji="1" lang="en-GB" dirty="0">
              <a:solidFill>
                <a:srgbClr val="C00000"/>
              </a:solidFill>
              <a:effectLst>
                <a:outerShdw blurRad="38100" dist="38100" dir="2700000" algn="tl">
                  <a:srgbClr val="000000">
                    <a:alpha val="43137"/>
                  </a:srgbClr>
                </a:outerShdw>
              </a:effectLst>
            </a:endParaRPr>
          </a:p>
        </p:txBody>
      </p:sp>
      <p:cxnSp>
        <p:nvCxnSpPr>
          <p:cNvPr id="107" name="直接箭头连接符 27"/>
          <p:cNvCxnSpPr/>
          <p:nvPr/>
        </p:nvCxnSpPr>
        <p:spPr>
          <a:xfrm>
            <a:off x="1440606" y="2493176"/>
            <a:ext cx="579637" cy="470214"/>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接箭头连接符 27"/>
          <p:cNvCxnSpPr>
            <a:stCxn id="106" idx="6"/>
          </p:cNvCxnSpPr>
          <p:nvPr/>
        </p:nvCxnSpPr>
        <p:spPr>
          <a:xfrm>
            <a:off x="1413029" y="3140253"/>
            <a:ext cx="536885" cy="19639"/>
          </a:xfrm>
          <a:prstGeom prst="straightConnector1">
            <a:avLst/>
          </a:prstGeom>
          <a:ln w="698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79"/>
          <p:cNvSpPr txBox="1"/>
          <p:nvPr/>
        </p:nvSpPr>
        <p:spPr>
          <a:xfrm>
            <a:off x="3466329" y="3343706"/>
            <a:ext cx="1313473"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100" dirty="0" smtClean="0"/>
              <a:t>財政支出</a:t>
            </a:r>
            <a:endParaRPr kumimoji="1" lang="ja-JP" altLang="en-US" sz="1100" dirty="0"/>
          </a:p>
        </p:txBody>
      </p:sp>
      <p:sp>
        <p:nvSpPr>
          <p:cNvPr id="122" name="円/楕円 121"/>
          <p:cNvSpPr/>
          <p:nvPr/>
        </p:nvSpPr>
        <p:spPr>
          <a:xfrm>
            <a:off x="565900" y="3763304"/>
            <a:ext cx="1300961" cy="601748"/>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C00000"/>
                </a:solidFill>
                <a:effectLst>
                  <a:outerShdw blurRad="38100" dist="38100" dir="2700000" algn="tl">
                    <a:srgbClr val="000000">
                      <a:alpha val="43137"/>
                    </a:srgbClr>
                  </a:outerShdw>
                </a:effectLst>
              </a:rPr>
              <a:t>警 察</a:t>
            </a:r>
            <a:endParaRPr kumimoji="1" lang="en-GB" dirty="0">
              <a:solidFill>
                <a:srgbClr val="C00000"/>
              </a:solidFill>
              <a:effectLst>
                <a:outerShdw blurRad="38100" dist="38100" dir="2700000" algn="tl">
                  <a:srgbClr val="000000">
                    <a:alpha val="43137"/>
                  </a:srgbClr>
                </a:outerShdw>
              </a:effectLst>
            </a:endParaRPr>
          </a:p>
        </p:txBody>
      </p:sp>
      <p:sp>
        <p:nvSpPr>
          <p:cNvPr id="124" name="TextBox 6"/>
          <p:cNvSpPr txBox="1"/>
          <p:nvPr/>
        </p:nvSpPr>
        <p:spPr>
          <a:xfrm>
            <a:off x="1989262" y="4195063"/>
            <a:ext cx="1843092" cy="3693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dirty="0" smtClean="0">
                <a:solidFill>
                  <a:srgbClr val="FFFF00"/>
                </a:solidFill>
                <a:effectLst>
                  <a:outerShdw blurRad="38100" dist="38100" dir="2700000" algn="tl">
                    <a:srgbClr val="000000">
                      <a:alpha val="43137"/>
                    </a:srgbClr>
                  </a:outerShdw>
                </a:effectLst>
              </a:rPr>
              <a:t>少年家族ｾﾝﾀｰ</a:t>
            </a:r>
            <a:endParaRPr kumimoji="1" lang="en-US" altLang="ja-JP" dirty="0" smtClean="0">
              <a:solidFill>
                <a:srgbClr val="FFFF00"/>
              </a:solidFill>
              <a:effectLst>
                <a:outerShdw blurRad="38100" dist="38100" dir="2700000" algn="tl">
                  <a:srgbClr val="000000">
                    <a:alpha val="43137"/>
                  </a:srgbClr>
                </a:outerShdw>
              </a:effectLst>
            </a:endParaRPr>
          </a:p>
        </p:txBody>
      </p:sp>
      <p:cxnSp>
        <p:nvCxnSpPr>
          <p:cNvPr id="126" name="直接箭头连接符 19"/>
          <p:cNvCxnSpPr/>
          <p:nvPr/>
        </p:nvCxnSpPr>
        <p:spPr>
          <a:xfrm flipH="1">
            <a:off x="3832354" y="4054875"/>
            <a:ext cx="707722" cy="38269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8" name="TextBox 79"/>
          <p:cNvSpPr txBox="1"/>
          <p:nvPr/>
        </p:nvSpPr>
        <p:spPr>
          <a:xfrm>
            <a:off x="2613682" y="4536649"/>
            <a:ext cx="131347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b="1" dirty="0" smtClean="0">
                <a:solidFill>
                  <a:srgbClr val="C00000"/>
                </a:solidFill>
              </a:rPr>
              <a:t>（啓発、予防）</a:t>
            </a:r>
            <a:endParaRPr kumimoji="1" lang="ja-JP" altLang="en-US" sz="1400" b="1" dirty="0">
              <a:solidFill>
                <a:srgbClr val="C00000"/>
              </a:solidFill>
            </a:endParaRPr>
          </a:p>
        </p:txBody>
      </p:sp>
      <p:sp>
        <p:nvSpPr>
          <p:cNvPr id="129" name="TextBox 79"/>
          <p:cNvSpPr txBox="1"/>
          <p:nvPr/>
        </p:nvSpPr>
        <p:spPr>
          <a:xfrm>
            <a:off x="4115051" y="4126532"/>
            <a:ext cx="1181109"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100" dirty="0" smtClean="0"/>
              <a:t>財政支出</a:t>
            </a:r>
            <a:endParaRPr kumimoji="1" lang="ja-JP" altLang="en-US" sz="1100" dirty="0"/>
          </a:p>
        </p:txBody>
      </p:sp>
      <p:sp>
        <p:nvSpPr>
          <p:cNvPr id="130" name="TextBox 79"/>
          <p:cNvSpPr txBox="1"/>
          <p:nvPr/>
        </p:nvSpPr>
        <p:spPr>
          <a:xfrm>
            <a:off x="1943114" y="2611401"/>
            <a:ext cx="1556630"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b="1" dirty="0" smtClean="0">
                <a:solidFill>
                  <a:srgbClr val="C00000"/>
                </a:solidFill>
              </a:rPr>
              <a:t>（通告受理、調査）</a:t>
            </a:r>
            <a:endParaRPr kumimoji="1" lang="ja-JP" altLang="en-US" sz="1400" b="1" dirty="0">
              <a:solidFill>
                <a:srgbClr val="C00000"/>
              </a:solidFill>
            </a:endParaRPr>
          </a:p>
        </p:txBody>
      </p:sp>
      <p:sp>
        <p:nvSpPr>
          <p:cNvPr id="131" name="TextBox 79"/>
          <p:cNvSpPr txBox="1"/>
          <p:nvPr/>
        </p:nvSpPr>
        <p:spPr>
          <a:xfrm>
            <a:off x="2167505" y="847620"/>
            <a:ext cx="149329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b="1" dirty="0" smtClean="0">
                <a:solidFill>
                  <a:srgbClr val="C00000"/>
                </a:solidFill>
              </a:rPr>
              <a:t>（対応原案作成）</a:t>
            </a:r>
            <a:endParaRPr kumimoji="1" lang="ja-JP" altLang="en-US" sz="1400" b="1" dirty="0">
              <a:solidFill>
                <a:srgbClr val="C00000"/>
              </a:solidFill>
            </a:endParaRPr>
          </a:p>
        </p:txBody>
      </p:sp>
      <p:sp>
        <p:nvSpPr>
          <p:cNvPr id="134" name="TextBox 7"/>
          <p:cNvSpPr txBox="1"/>
          <p:nvPr/>
        </p:nvSpPr>
        <p:spPr>
          <a:xfrm>
            <a:off x="1722759" y="2018042"/>
            <a:ext cx="1721521" cy="369332"/>
          </a:xfrm>
          <a:prstGeom prst="homePlate">
            <a:avLst/>
          </a:prstGeom>
          <a:solidFill>
            <a:srgbClr val="C00000">
              <a:alpha val="49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kumimoji="1" lang="ja-JP" altLang="en-US" dirty="0" smtClean="0">
                <a:solidFill>
                  <a:srgbClr val="FFFF00"/>
                </a:solidFill>
                <a:effectLst>
                  <a:outerShdw blurRad="38100" dist="38100" dir="2700000" algn="tl">
                    <a:srgbClr val="000000">
                      <a:alpha val="43137"/>
                    </a:srgbClr>
                  </a:outerShdw>
                </a:effectLst>
              </a:rPr>
              <a:t>少年保護交渉</a:t>
            </a:r>
            <a:endParaRPr kumimoji="1" lang="ja-JP" altLang="en-US" dirty="0">
              <a:solidFill>
                <a:srgbClr val="FFFF00"/>
              </a:solidFill>
              <a:effectLst>
                <a:outerShdw blurRad="38100" dist="38100" dir="2700000" algn="tl">
                  <a:srgbClr val="000000">
                    <a:alpha val="43137"/>
                  </a:srgbClr>
                </a:outerShdw>
              </a:effectLst>
            </a:endParaRPr>
          </a:p>
        </p:txBody>
      </p:sp>
      <p:sp>
        <p:nvSpPr>
          <p:cNvPr id="139" name="TextBox 79"/>
          <p:cNvSpPr txBox="1"/>
          <p:nvPr/>
        </p:nvSpPr>
        <p:spPr>
          <a:xfrm>
            <a:off x="5197143" y="1438770"/>
            <a:ext cx="131347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b="1" dirty="0" smtClean="0">
                <a:solidFill>
                  <a:srgbClr val="C00000"/>
                </a:solidFill>
              </a:rPr>
              <a:t>（審判）</a:t>
            </a:r>
            <a:endParaRPr kumimoji="1" lang="ja-JP" altLang="en-US" sz="1400" b="1" dirty="0">
              <a:solidFill>
                <a:srgbClr val="C00000"/>
              </a:solidFill>
            </a:endParaRPr>
          </a:p>
        </p:txBody>
      </p:sp>
      <p:sp>
        <p:nvSpPr>
          <p:cNvPr id="140" name="TextBox 79"/>
          <p:cNvSpPr txBox="1"/>
          <p:nvPr/>
        </p:nvSpPr>
        <p:spPr>
          <a:xfrm>
            <a:off x="4899820" y="2463495"/>
            <a:ext cx="131347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b="1" dirty="0" smtClean="0">
                <a:solidFill>
                  <a:srgbClr val="C00000"/>
                </a:solidFill>
              </a:rPr>
              <a:t>（実行）</a:t>
            </a:r>
            <a:endParaRPr kumimoji="1" lang="ja-JP" altLang="en-US" sz="1400" b="1" dirty="0">
              <a:solidFill>
                <a:srgbClr val="C00000"/>
              </a:solidFill>
            </a:endParaRPr>
          </a:p>
        </p:txBody>
      </p:sp>
      <p:cxnSp>
        <p:nvCxnSpPr>
          <p:cNvPr id="141" name="直接箭头连接符 27"/>
          <p:cNvCxnSpPr/>
          <p:nvPr/>
        </p:nvCxnSpPr>
        <p:spPr>
          <a:xfrm flipH="1" flipV="1">
            <a:off x="3028501" y="3278352"/>
            <a:ext cx="1372" cy="916711"/>
          </a:xfrm>
          <a:prstGeom prst="straightConnector1">
            <a:avLst/>
          </a:prstGeom>
          <a:ln w="69850" cmpd="dbl">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8" name="対角する 2 つの角を丸めた四角形 147"/>
          <p:cNvSpPr/>
          <p:nvPr/>
        </p:nvSpPr>
        <p:spPr>
          <a:xfrm>
            <a:off x="5197143" y="2783466"/>
            <a:ext cx="763611" cy="284967"/>
          </a:xfrm>
          <a:prstGeom prst="round2Diag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t>危機介入チーム</a:t>
            </a:r>
            <a:endParaRPr kumimoji="1" lang="en-GB" sz="1100" b="1" dirty="0"/>
          </a:p>
        </p:txBody>
      </p:sp>
      <p:cxnSp>
        <p:nvCxnSpPr>
          <p:cNvPr id="149" name="直接箭头连接符 27"/>
          <p:cNvCxnSpPr>
            <a:endCxn id="148" idx="2"/>
          </p:cNvCxnSpPr>
          <p:nvPr/>
        </p:nvCxnSpPr>
        <p:spPr>
          <a:xfrm flipV="1">
            <a:off x="3951642" y="2925950"/>
            <a:ext cx="1245501" cy="123880"/>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2" name="直接箭头连接符 27"/>
          <p:cNvCxnSpPr/>
          <p:nvPr/>
        </p:nvCxnSpPr>
        <p:spPr>
          <a:xfrm flipH="1" flipV="1">
            <a:off x="3618569" y="1516833"/>
            <a:ext cx="1602696" cy="1282801"/>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直接箭头连接符 27"/>
          <p:cNvCxnSpPr/>
          <p:nvPr/>
        </p:nvCxnSpPr>
        <p:spPr>
          <a:xfrm>
            <a:off x="3933853" y="1488005"/>
            <a:ext cx="771752" cy="589250"/>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7" name="TextBox 79"/>
          <p:cNvSpPr txBox="1"/>
          <p:nvPr/>
        </p:nvSpPr>
        <p:spPr>
          <a:xfrm>
            <a:off x="3650841" y="2442477"/>
            <a:ext cx="13134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sz="1400" dirty="0" smtClean="0">
                <a:solidFill>
                  <a:srgbClr val="002060"/>
                </a:solidFill>
              </a:rPr>
              <a:t>児童一時保護の流れ</a:t>
            </a:r>
            <a:endParaRPr kumimoji="1" lang="ja-JP" altLang="en-US" sz="1400" dirty="0">
              <a:solidFill>
                <a:srgbClr val="002060"/>
              </a:solidFill>
            </a:endParaRPr>
          </a:p>
        </p:txBody>
      </p:sp>
      <p:sp>
        <p:nvSpPr>
          <p:cNvPr id="158" name="TextBox 79"/>
          <p:cNvSpPr txBox="1"/>
          <p:nvPr/>
        </p:nvSpPr>
        <p:spPr>
          <a:xfrm>
            <a:off x="1933834" y="3624149"/>
            <a:ext cx="1313473"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solidFill>
                  <a:schemeClr val="accent6">
                    <a:lumMod val="50000"/>
                  </a:schemeClr>
                </a:solidFill>
              </a:rPr>
              <a:t>交流・連携</a:t>
            </a:r>
            <a:endParaRPr kumimoji="1" lang="ja-JP" altLang="en-US" sz="1400" dirty="0">
              <a:solidFill>
                <a:schemeClr val="accent6">
                  <a:lumMod val="50000"/>
                </a:schemeClr>
              </a:solidFill>
            </a:endParaRPr>
          </a:p>
        </p:txBody>
      </p:sp>
      <p:cxnSp>
        <p:nvCxnSpPr>
          <p:cNvPr id="163" name="直接箭头连接符 27"/>
          <p:cNvCxnSpPr/>
          <p:nvPr/>
        </p:nvCxnSpPr>
        <p:spPr>
          <a:xfrm flipV="1">
            <a:off x="1084307" y="1336379"/>
            <a:ext cx="932101" cy="721401"/>
          </a:xfrm>
          <a:prstGeom prst="straightConnector1">
            <a:avLst/>
          </a:prstGeom>
          <a:ln w="44450">
            <a:solidFill>
              <a:srgbClr val="00B050">
                <a:alpha val="39000"/>
              </a:srgb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457200" y="228600"/>
            <a:ext cx="5969904" cy="615553"/>
          </a:xfrm>
          <a:prstGeom prst="rect">
            <a:avLst/>
          </a:prstGeom>
        </p:spPr>
        <p:txBody>
          <a:bodyPr wrap="none">
            <a:spAutoFit/>
          </a:bodyPr>
          <a:lstStyle/>
          <a:p>
            <a:r>
              <a:rPr lang="ja-JP" altLang="en-US"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オランダの、児童虐待防止制度</a:t>
            </a:r>
            <a:endParaRPr lang="en-GB" sz="3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2" name="テキスト ボックス 1"/>
          <p:cNvSpPr txBox="1"/>
          <p:nvPr/>
        </p:nvSpPr>
        <p:spPr>
          <a:xfrm>
            <a:off x="493528" y="4609094"/>
            <a:ext cx="1524481" cy="307777"/>
          </a:xfrm>
          <a:prstGeom prst="rect">
            <a:avLst/>
          </a:prstGeom>
          <a:noFill/>
        </p:spPr>
        <p:txBody>
          <a:bodyPr wrap="square" rtlCol="0">
            <a:spAutoFit/>
          </a:bodyPr>
          <a:lstStyle/>
          <a:p>
            <a:r>
              <a:rPr kumimoji="1" lang="ja-JP" altLang="en-US" sz="1400" dirty="0" smtClean="0"/>
              <a:t>凶悪事案の場合</a:t>
            </a:r>
            <a:endParaRPr kumimoji="1" lang="en-GB" sz="1400" dirty="0"/>
          </a:p>
        </p:txBody>
      </p:sp>
    </p:spTree>
    <p:extLst>
      <p:ext uri="{BB962C8B-B14F-4D97-AF65-F5344CB8AC3E}">
        <p14:creationId xmlns:p14="http://schemas.microsoft.com/office/powerpoint/2010/main" val="332785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500"/>
                                        <p:tgtEl>
                                          <p:spTgt spid="1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2" presetClass="entr" presetSubtype="8"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par>
                                <p:cTn id="42" presetID="22" presetClass="entr" presetSubtype="8"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left)">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fade">
                                      <p:cBhvr>
                                        <p:cTn id="54" dur="500"/>
                                        <p:tgtEl>
                                          <p:spTgt spid="1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42" fill="hold" nodeType="click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barn(outHorizontal)">
                                      <p:cBhvr>
                                        <p:cTn id="59" dur="500"/>
                                        <p:tgtEl>
                                          <p:spTgt spid="1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Effect transition="in" filter="fade">
                                      <p:cBhvr>
                                        <p:cTn id="64" dur="500"/>
                                        <p:tgtEl>
                                          <p:spTgt spid="15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fade">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fade">
                                      <p:cBhvr>
                                        <p:cTn id="82" dur="500"/>
                                        <p:tgtEl>
                                          <p:spTgt spid="1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4"/>
                                        </p:tgtEl>
                                        <p:attrNameLst>
                                          <p:attrName>style.visibility</p:attrName>
                                        </p:attrNameLst>
                                      </p:cBhvr>
                                      <p:to>
                                        <p:strVal val="visible"/>
                                      </p:to>
                                    </p:set>
                                    <p:animEffect transition="in" filter="fade">
                                      <p:cBhvr>
                                        <p:cTn id="87" dur="500"/>
                                        <p:tgtEl>
                                          <p:spTgt spid="13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left)">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39"/>
                                        </p:tgtEl>
                                        <p:attrNameLst>
                                          <p:attrName>style.visibility</p:attrName>
                                        </p:attrNameLst>
                                      </p:cBhvr>
                                      <p:to>
                                        <p:strVal val="visible"/>
                                      </p:to>
                                    </p:set>
                                    <p:animEffect transition="in" filter="fade">
                                      <p:cBhvr>
                                        <p:cTn id="102" dur="500"/>
                                        <p:tgtEl>
                                          <p:spTgt spid="13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up)">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40"/>
                                        </p:tgtEl>
                                        <p:attrNameLst>
                                          <p:attrName>style.visibility</p:attrName>
                                        </p:attrNameLst>
                                      </p:cBhvr>
                                      <p:to>
                                        <p:strVal val="visible"/>
                                      </p:to>
                                    </p:set>
                                    <p:animEffect transition="in" filter="fade">
                                      <p:cBhvr>
                                        <p:cTn id="117" dur="500"/>
                                        <p:tgtEl>
                                          <p:spTgt spid="1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fade">
                                      <p:cBhvr>
                                        <p:cTn id="122" dur="500"/>
                                        <p:tgtEl>
                                          <p:spTgt spid="8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500"/>
                                        <p:tgtEl>
                                          <p:spTgt spid="7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88"/>
                                        </p:tgtEl>
                                        <p:attrNameLst>
                                          <p:attrName>style.visibility</p:attrName>
                                        </p:attrNameLst>
                                      </p:cBhvr>
                                      <p:to>
                                        <p:strVal val="visible"/>
                                      </p:to>
                                    </p:set>
                                    <p:animEffect transition="in" filter="wipe(left)">
                                      <p:cBhvr>
                                        <p:cTn id="132" dur="500"/>
                                        <p:tgtEl>
                                          <p:spTgt spid="8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2"/>
                                        </p:tgtEl>
                                        <p:attrNameLst>
                                          <p:attrName>style.visibility</p:attrName>
                                        </p:attrNameLst>
                                      </p:cBhvr>
                                      <p:to>
                                        <p:strVal val="visible"/>
                                      </p:to>
                                    </p:set>
                                    <p:animEffect transition="in" filter="fade">
                                      <p:cBhvr>
                                        <p:cTn id="137" dur="500"/>
                                        <p:tgtEl>
                                          <p:spTgt spid="8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Effect transition="in" filter="wipe(down)">
                                      <p:cBhvr>
                                        <p:cTn id="142" dur="500"/>
                                        <p:tgtEl>
                                          <p:spTgt spid="8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100"/>
                                        </p:tgtEl>
                                        <p:attrNameLst>
                                          <p:attrName>style.visibility</p:attrName>
                                        </p:attrNameLst>
                                      </p:cBhvr>
                                      <p:to>
                                        <p:strVal val="visible"/>
                                      </p:to>
                                    </p:set>
                                    <p:animEffect transition="in" filter="wipe(left)">
                                      <p:cBhvr>
                                        <p:cTn id="152" dur="500"/>
                                        <p:tgtEl>
                                          <p:spTgt spid="10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2"/>
                                        </p:tgtEl>
                                        <p:attrNameLst>
                                          <p:attrName>style.visibility</p:attrName>
                                        </p:attrNameLst>
                                      </p:cBhvr>
                                      <p:to>
                                        <p:strVal val="visible"/>
                                      </p:to>
                                    </p:set>
                                    <p:animEffect transition="in" filter="fade">
                                      <p:cBhvr>
                                        <p:cTn id="157" dur="500"/>
                                        <p:tgtEl>
                                          <p:spTgt spid="10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48"/>
                                        </p:tgtEl>
                                        <p:attrNameLst>
                                          <p:attrName>style.visibility</p:attrName>
                                        </p:attrNameLst>
                                      </p:cBhvr>
                                      <p:to>
                                        <p:strVal val="visible"/>
                                      </p:to>
                                    </p:set>
                                    <p:animEffect transition="in" filter="fade">
                                      <p:cBhvr>
                                        <p:cTn id="162" dur="500"/>
                                        <p:tgtEl>
                                          <p:spTgt spid="14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57"/>
                                        </p:tgtEl>
                                        <p:attrNameLst>
                                          <p:attrName>style.visibility</p:attrName>
                                        </p:attrNameLst>
                                      </p:cBhvr>
                                      <p:to>
                                        <p:strVal val="visible"/>
                                      </p:to>
                                    </p:set>
                                    <p:animEffect transition="in" filter="fade">
                                      <p:cBhvr>
                                        <p:cTn id="167" dur="500"/>
                                        <p:tgtEl>
                                          <p:spTgt spid="157"/>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149"/>
                                        </p:tgtEl>
                                        <p:attrNameLst>
                                          <p:attrName>style.visibility</p:attrName>
                                        </p:attrNameLst>
                                      </p:cBhvr>
                                      <p:to>
                                        <p:strVal val="visible"/>
                                      </p:to>
                                    </p:set>
                                    <p:animEffect transition="in" filter="wipe(left)">
                                      <p:cBhvr>
                                        <p:cTn id="172" dur="500"/>
                                        <p:tgtEl>
                                          <p:spTgt spid="14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2" fill="hold" nodeType="clickEffect">
                                  <p:stCondLst>
                                    <p:cond delay="0"/>
                                  </p:stCondLst>
                                  <p:childTnLst>
                                    <p:set>
                                      <p:cBhvr>
                                        <p:cTn id="176" dur="1" fill="hold">
                                          <p:stCondLst>
                                            <p:cond delay="0"/>
                                          </p:stCondLst>
                                        </p:cTn>
                                        <p:tgtEl>
                                          <p:spTgt spid="152"/>
                                        </p:tgtEl>
                                        <p:attrNameLst>
                                          <p:attrName>style.visibility</p:attrName>
                                        </p:attrNameLst>
                                      </p:cBhvr>
                                      <p:to>
                                        <p:strVal val="visible"/>
                                      </p:to>
                                    </p:set>
                                    <p:animEffect transition="in" filter="wipe(right)">
                                      <p:cBhvr>
                                        <p:cTn id="177" dur="500"/>
                                        <p:tgtEl>
                                          <p:spTgt spid="15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155"/>
                                        </p:tgtEl>
                                        <p:attrNameLst>
                                          <p:attrName>style.visibility</p:attrName>
                                        </p:attrNameLst>
                                      </p:cBhvr>
                                      <p:to>
                                        <p:strVal val="visible"/>
                                      </p:to>
                                    </p:set>
                                    <p:animEffect transition="in" filter="wipe(left)">
                                      <p:cBhvr>
                                        <p:cTn id="182" dur="500"/>
                                        <p:tgtEl>
                                          <p:spTgt spid="15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fade">
                                      <p:cBhvr>
                                        <p:cTn id="187" dur="500"/>
                                        <p:tgtEl>
                                          <p:spTgt spid="6"/>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21"/>
                                        </p:tgtEl>
                                        <p:attrNameLst>
                                          <p:attrName>style.visibility</p:attrName>
                                        </p:attrNameLst>
                                      </p:cBhvr>
                                      <p:to>
                                        <p:strVal val="visible"/>
                                      </p:to>
                                    </p:set>
                                    <p:animEffect transition="in" filter="fade">
                                      <p:cBhvr>
                                        <p:cTn id="192" dur="500"/>
                                        <p:tgtEl>
                                          <p:spTgt spid="121"/>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fade">
                                      <p:cBhvr>
                                        <p:cTn id="195" dur="500"/>
                                        <p:tgtEl>
                                          <p:spTgt spid="12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4"/>
                                        </p:tgtEl>
                                        <p:attrNameLst>
                                          <p:attrName>style.visibility</p:attrName>
                                        </p:attrNameLst>
                                      </p:cBhvr>
                                      <p:to>
                                        <p:strVal val="visible"/>
                                      </p:to>
                                    </p:set>
                                    <p:animEffect transition="in" filter="fade">
                                      <p:cBhvr>
                                        <p:cTn id="198" dur="500"/>
                                        <p:tgtEl>
                                          <p:spTgt spid="84"/>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2" fill="hold" nodeType="clickEffect">
                                  <p:stCondLst>
                                    <p:cond delay="0"/>
                                  </p:stCondLst>
                                  <p:childTnLst>
                                    <p:set>
                                      <p:cBhvr>
                                        <p:cTn id="202" dur="1" fill="hold">
                                          <p:stCondLst>
                                            <p:cond delay="0"/>
                                          </p:stCondLst>
                                        </p:cTn>
                                        <p:tgtEl>
                                          <p:spTgt spid="126"/>
                                        </p:tgtEl>
                                        <p:attrNameLst>
                                          <p:attrName>style.visibility</p:attrName>
                                        </p:attrNameLst>
                                      </p:cBhvr>
                                      <p:to>
                                        <p:strVal val="visible"/>
                                      </p:to>
                                    </p:set>
                                    <p:animEffect transition="in" filter="wipe(right)">
                                      <p:cBhvr>
                                        <p:cTn id="203" dur="500"/>
                                        <p:tgtEl>
                                          <p:spTgt spid="126"/>
                                        </p:tgtEl>
                                      </p:cBhvr>
                                    </p:animEffect>
                                  </p:childTnLst>
                                </p:cTn>
                              </p:par>
                              <p:par>
                                <p:cTn id="204" presetID="22" presetClass="entr" presetSubtype="2" fill="hold" nodeType="withEffect">
                                  <p:stCondLst>
                                    <p:cond delay="0"/>
                                  </p:stCondLst>
                                  <p:childTnLst>
                                    <p:set>
                                      <p:cBhvr>
                                        <p:cTn id="205" dur="1" fill="hold">
                                          <p:stCondLst>
                                            <p:cond delay="0"/>
                                          </p:stCondLst>
                                        </p:cTn>
                                        <p:tgtEl>
                                          <p:spTgt spid="20"/>
                                        </p:tgtEl>
                                        <p:attrNameLst>
                                          <p:attrName>style.visibility</p:attrName>
                                        </p:attrNameLst>
                                      </p:cBhvr>
                                      <p:to>
                                        <p:strVal val="visible"/>
                                      </p:to>
                                    </p:set>
                                    <p:animEffect transition="in" filter="wipe(right)">
                                      <p:cBhvr>
                                        <p:cTn id="206" dur="500"/>
                                        <p:tgtEl>
                                          <p:spTgt spid="20"/>
                                        </p:tgtEl>
                                      </p:cBhvr>
                                    </p:animEffect>
                                  </p:childTnLst>
                                </p:cTn>
                              </p:par>
                              <p:par>
                                <p:cTn id="207" presetID="22" presetClass="entr" presetSubtype="2" fill="hold" nodeType="withEffect">
                                  <p:stCondLst>
                                    <p:cond delay="0"/>
                                  </p:stCondLst>
                                  <p:childTnLst>
                                    <p:set>
                                      <p:cBhvr>
                                        <p:cTn id="208" dur="1" fill="hold">
                                          <p:stCondLst>
                                            <p:cond delay="0"/>
                                          </p:stCondLst>
                                        </p:cTn>
                                        <p:tgtEl>
                                          <p:spTgt spid="24"/>
                                        </p:tgtEl>
                                        <p:attrNameLst>
                                          <p:attrName>style.visibility</p:attrName>
                                        </p:attrNameLst>
                                      </p:cBhvr>
                                      <p:to>
                                        <p:strVal val="visible"/>
                                      </p:to>
                                    </p:set>
                                    <p:animEffect transition="in" filter="wipe(right)">
                                      <p:cBhvr>
                                        <p:cTn id="209" dur="500"/>
                                        <p:tgtEl>
                                          <p:spTgt spid="24"/>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nodeType="clickEffect">
                                  <p:stCondLst>
                                    <p:cond delay="0"/>
                                  </p:stCondLst>
                                  <p:childTnLst>
                                    <p:set>
                                      <p:cBhvr>
                                        <p:cTn id="213" dur="1" fill="hold">
                                          <p:stCondLst>
                                            <p:cond delay="0"/>
                                          </p:stCondLst>
                                        </p:cTn>
                                        <p:tgtEl>
                                          <p:spTgt spid="167"/>
                                        </p:tgtEl>
                                        <p:attrNameLst>
                                          <p:attrName>style.visibility</p:attrName>
                                        </p:attrNameLst>
                                      </p:cBhvr>
                                      <p:to>
                                        <p:strVal val="visible"/>
                                      </p:to>
                                    </p:set>
                                    <p:animEffect transition="in" filter="wipe(up)">
                                      <p:cBhvr>
                                        <p:cTn id="214" dur="500"/>
                                        <p:tgtEl>
                                          <p:spTgt spid="167"/>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74"/>
                                        </p:tgtEl>
                                        <p:attrNameLst>
                                          <p:attrName>style.visibility</p:attrName>
                                        </p:attrNameLst>
                                      </p:cBhvr>
                                      <p:to>
                                        <p:strVal val="visible"/>
                                      </p:to>
                                    </p:set>
                                    <p:animEffect transition="in" filter="fade">
                                      <p:cBhvr>
                                        <p:cTn id="219" dur="500"/>
                                        <p:tgtEl>
                                          <p:spTgt spid="74"/>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nodeType="clickEffect">
                                  <p:stCondLst>
                                    <p:cond delay="0"/>
                                  </p:stCondLst>
                                  <p:childTnLst>
                                    <p:set>
                                      <p:cBhvr>
                                        <p:cTn id="223" dur="1" fill="hold">
                                          <p:stCondLst>
                                            <p:cond delay="0"/>
                                          </p:stCondLst>
                                        </p:cTn>
                                        <p:tgtEl>
                                          <p:spTgt spid="59"/>
                                        </p:tgtEl>
                                        <p:attrNameLst>
                                          <p:attrName>style.visibility</p:attrName>
                                        </p:attrNameLst>
                                      </p:cBhvr>
                                      <p:to>
                                        <p:strVal val="visible"/>
                                      </p:to>
                                    </p:set>
                                    <p:animEffect transition="in" filter="wipe(up)">
                                      <p:cBhvr>
                                        <p:cTn id="224" dur="500"/>
                                        <p:tgtEl>
                                          <p:spTgt spid="59"/>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nodeType="clickEffect">
                                  <p:stCondLst>
                                    <p:cond delay="0"/>
                                  </p:stCondLst>
                                  <p:childTnLst>
                                    <p:set>
                                      <p:cBhvr>
                                        <p:cTn id="228" dur="1" fill="hold">
                                          <p:stCondLst>
                                            <p:cond delay="0"/>
                                          </p:stCondLst>
                                        </p:cTn>
                                        <p:tgtEl>
                                          <p:spTgt spid="163"/>
                                        </p:tgtEl>
                                        <p:attrNameLst>
                                          <p:attrName>style.visibility</p:attrName>
                                        </p:attrNameLst>
                                      </p:cBhvr>
                                      <p:to>
                                        <p:strVal val="visible"/>
                                      </p:to>
                                    </p:set>
                                    <p:animEffect transition="in" filter="wipe(down)">
                                      <p:cBhvr>
                                        <p:cTn id="229" dur="500"/>
                                        <p:tgtEl>
                                          <p:spTgt spid="163"/>
                                        </p:tgtEl>
                                      </p:cBhvr>
                                    </p:animEffect>
                                  </p:childTnLst>
                                </p:cTn>
                              </p:par>
                              <p:par>
                                <p:cTn id="230" presetID="22" presetClass="entr" presetSubtype="4" fill="hold" nodeType="withEffect">
                                  <p:stCondLst>
                                    <p:cond delay="0"/>
                                  </p:stCondLst>
                                  <p:childTnLst>
                                    <p:set>
                                      <p:cBhvr>
                                        <p:cTn id="231" dur="1" fill="hold">
                                          <p:stCondLst>
                                            <p:cond delay="0"/>
                                          </p:stCondLst>
                                        </p:cTn>
                                        <p:tgtEl>
                                          <p:spTgt spid="165"/>
                                        </p:tgtEl>
                                        <p:attrNameLst>
                                          <p:attrName>style.visibility</p:attrName>
                                        </p:attrNameLst>
                                      </p:cBhvr>
                                      <p:to>
                                        <p:strVal val="visible"/>
                                      </p:to>
                                    </p:set>
                                    <p:animEffect transition="in" filter="wipe(down)">
                                      <p:cBhvr>
                                        <p:cTn id="232" dur="500"/>
                                        <p:tgtEl>
                                          <p:spTgt spid="165"/>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2"/>
                                        </p:tgtEl>
                                        <p:attrNameLst>
                                          <p:attrName>style.visibility</p:attrName>
                                        </p:attrNameLst>
                                      </p:cBhvr>
                                      <p:to>
                                        <p:strVal val="visible"/>
                                      </p:to>
                                    </p:set>
                                    <p:animEffect transition="in" filter="fade">
                                      <p:cBhvr>
                                        <p:cTn id="237" dur="500"/>
                                        <p:tgtEl>
                                          <p:spTgt spid="2"/>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85"/>
                                        </p:tgtEl>
                                        <p:attrNameLst>
                                          <p:attrName>style.visibility</p:attrName>
                                        </p:attrNameLst>
                                      </p:cBhvr>
                                      <p:to>
                                        <p:strVal val="visible"/>
                                      </p:to>
                                    </p:set>
                                    <p:animEffect transition="in" filter="fade">
                                      <p:cBhvr>
                                        <p:cTn id="242" dur="500"/>
                                        <p:tgtEl>
                                          <p:spTgt spid="85"/>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30"/>
                                        </p:tgtEl>
                                        <p:attrNameLst>
                                          <p:attrName>style.visibility</p:attrName>
                                        </p:attrNameLst>
                                      </p:cBhvr>
                                      <p:to>
                                        <p:strVal val="visible"/>
                                      </p:to>
                                    </p:set>
                                    <p:animEffect transition="in" filter="fade">
                                      <p:cBhvr>
                                        <p:cTn id="247" dur="500"/>
                                        <p:tgtEl>
                                          <p:spTgt spid="30"/>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83"/>
                                        </p:tgtEl>
                                        <p:attrNameLst>
                                          <p:attrName>style.visibility</p:attrName>
                                        </p:attrNameLst>
                                      </p:cBhvr>
                                      <p:to>
                                        <p:strVal val="visible"/>
                                      </p:to>
                                    </p:set>
                                    <p:animEffect transition="in" filter="fade">
                                      <p:cBhvr>
                                        <p:cTn id="252" dur="500"/>
                                        <p:tgtEl>
                                          <p:spTgt spid="83"/>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wipe(left)">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31"/>
                                        </p:tgtEl>
                                        <p:attrNameLst>
                                          <p:attrName>style.visibility</p:attrName>
                                        </p:attrNameLst>
                                      </p:cBhvr>
                                      <p:to>
                                        <p:strVal val="visible"/>
                                      </p:to>
                                    </p:set>
                                    <p:animEffect transition="in" filter="fade">
                                      <p:cBhvr>
                                        <p:cTn id="2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0" grpId="0" animBg="1"/>
      <p:bldP spid="31" grpId="0" animBg="1"/>
      <p:bldP spid="74" grpId="0"/>
      <p:bldP spid="75" grpId="0"/>
      <p:bldP spid="76" grpId="0"/>
      <p:bldP spid="78" grpId="0"/>
      <p:bldP spid="82" grpId="0"/>
      <p:bldP spid="83" grpId="0"/>
      <p:bldP spid="84" grpId="0"/>
      <p:bldP spid="85" grpId="0"/>
      <p:bldP spid="72" grpId="0" animBg="1"/>
      <p:bldP spid="86" grpId="0" animBg="1"/>
      <p:bldP spid="99" grpId="0" animBg="1"/>
      <p:bldP spid="102" grpId="0"/>
      <p:bldP spid="105" grpId="0" animBg="1"/>
      <p:bldP spid="106" grpId="0" animBg="1"/>
      <p:bldP spid="121" grpId="0"/>
      <p:bldP spid="122" grpId="0" animBg="1"/>
      <p:bldP spid="124" grpId="0" animBg="1"/>
      <p:bldP spid="128" grpId="0"/>
      <p:bldP spid="129" grpId="0"/>
      <p:bldP spid="130" grpId="0"/>
      <p:bldP spid="131" grpId="0"/>
      <p:bldP spid="134" grpId="0" animBg="1"/>
      <p:bldP spid="139" grpId="0"/>
      <p:bldP spid="140" grpId="0"/>
      <p:bldP spid="148" grpId="0" animBg="1"/>
      <p:bldP spid="157" grpId="0"/>
      <p:bldP spid="158"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7696200" cy="615553"/>
          </a:xfrm>
          <a:prstGeom prst="rect">
            <a:avLst/>
          </a:prstGeom>
          <a:noFill/>
        </p:spPr>
        <p:txBody>
          <a:bodyPr wrap="square" rtlCol="0">
            <a:spAutoFit/>
          </a:bodyPr>
          <a:lstStyle/>
          <a:p>
            <a:r>
              <a:rPr lang="ja-JP" altLang="en-US" sz="3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オランダの、</a:t>
            </a:r>
            <a:r>
              <a:rPr lang="ja-JP" altLang="en-US" sz="3400" b="1" dirty="0" smtClean="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児虐防止制度の特徴まとめ</a:t>
            </a:r>
            <a:endParaRPr lang="en-US" sz="3400" b="1" dirty="0">
              <a:solidFill>
                <a:srgbClr val="FFFF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10" name="Rectangle 9"/>
          <p:cNvSpPr/>
          <p:nvPr/>
        </p:nvSpPr>
        <p:spPr>
          <a:xfrm>
            <a:off x="2590800" y="1809750"/>
            <a:ext cx="5486400" cy="1162050"/>
          </a:xfrm>
          <a:prstGeom prst="rect">
            <a:avLst/>
          </a:prstGeom>
          <a:solidFill>
            <a:schemeClr val="tx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r>
              <a:rPr lang="ja-JP" altLang="en-US" sz="1500" dirty="0" smtClean="0">
                <a:solidFill>
                  <a:schemeClr val="tx1"/>
                </a:solidFill>
              </a:rPr>
              <a:t>日本において児相が担っている行政機能が</a:t>
            </a:r>
            <a:r>
              <a:rPr lang="ja-JP" altLang="en-US" sz="1500" b="1" dirty="0" smtClean="0">
                <a:solidFill>
                  <a:schemeClr val="tx1"/>
                </a:solidFill>
              </a:rPr>
              <a:t>分権化</a:t>
            </a:r>
            <a:r>
              <a:rPr lang="ja-JP" altLang="en-US" sz="1500" dirty="0" smtClean="0">
                <a:solidFill>
                  <a:schemeClr val="tx1"/>
                </a:solidFill>
              </a:rPr>
              <a:t>され、拉致ノルマのような経済・行政的誘因はなく、誤った判断が正される機会が増え、利権化が避けられている。</a:t>
            </a:r>
            <a:r>
              <a:rPr lang="ja-JP" altLang="en-US" sz="1500" b="1" dirty="0" smtClean="0">
                <a:solidFill>
                  <a:schemeClr val="tx1"/>
                </a:solidFill>
              </a:rPr>
              <a:t>透明性と相互信頼</a:t>
            </a:r>
            <a:r>
              <a:rPr lang="ja-JP" altLang="en-US" sz="1500" dirty="0" smtClean="0">
                <a:solidFill>
                  <a:schemeClr val="tx1"/>
                </a:solidFill>
              </a:rPr>
              <a:t>が行政の基本として堅持されている。</a:t>
            </a:r>
            <a:endParaRPr lang="en-US" sz="1500" dirty="0">
              <a:solidFill>
                <a:schemeClr val="tx1"/>
              </a:solidFill>
            </a:endParaRPr>
          </a:p>
        </p:txBody>
      </p:sp>
      <p:sp>
        <p:nvSpPr>
          <p:cNvPr id="11" name="Rectangle 10"/>
          <p:cNvSpPr/>
          <p:nvPr/>
        </p:nvSpPr>
        <p:spPr>
          <a:xfrm>
            <a:off x="914400" y="1809750"/>
            <a:ext cx="1676400" cy="1162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2500" b="1" dirty="0" smtClean="0">
                <a:solidFill>
                  <a:prstClr val="white"/>
                </a:solidFill>
                <a:effectLst>
                  <a:outerShdw blurRad="38100" dist="38100" dir="2700000" algn="tl">
                    <a:srgbClr val="000000">
                      <a:alpha val="43137"/>
                    </a:srgbClr>
                  </a:outerShdw>
                </a:effectLst>
              </a:rPr>
              <a:t>全体構造</a:t>
            </a:r>
            <a:endParaRPr lang="en-US" sz="2500" b="1"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2590800" y="3059723"/>
            <a:ext cx="5486400" cy="11620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r>
              <a:rPr lang="ja-JP" altLang="en-US" dirty="0" smtClean="0">
                <a:solidFill>
                  <a:schemeClr val="tx1"/>
                </a:solidFill>
              </a:rPr>
              <a:t>基礎自治体営の一次的な通告機関。</a:t>
            </a:r>
            <a:r>
              <a:rPr lang="ja-JP" altLang="en-US" b="1" dirty="0" smtClean="0">
                <a:solidFill>
                  <a:schemeClr val="tx1"/>
                </a:solidFill>
              </a:rPr>
              <a:t>児童を人身拘束する権限はなく、収容所もない</a:t>
            </a:r>
            <a:r>
              <a:rPr lang="ja-JP" altLang="en-US" dirty="0" smtClean="0">
                <a:solidFill>
                  <a:schemeClr val="tx1"/>
                </a:solidFill>
              </a:rPr>
              <a:t>（</a:t>
            </a:r>
            <a:r>
              <a:rPr lang="en-US" altLang="ja-JP" dirty="0" smtClean="0">
                <a:solidFill>
                  <a:schemeClr val="tx1"/>
                </a:solidFill>
                <a:sym typeface="Wingdings" panose="05000000000000000000" pitchFamily="2" charset="2"/>
              </a:rPr>
              <a:t></a:t>
            </a:r>
            <a:r>
              <a:rPr lang="ja-JP" altLang="en-US" dirty="0" smtClean="0">
                <a:solidFill>
                  <a:schemeClr val="tx1"/>
                </a:solidFill>
                <a:sym typeface="Wingdings" panose="05000000000000000000" pitchFamily="2" charset="2"/>
              </a:rPr>
              <a:t>市民は安心して相談に行ける）。専門学校卒で経験を積んだ職員の高い専門性。</a:t>
            </a:r>
            <a:endParaRPr lang="en-US" dirty="0">
              <a:solidFill>
                <a:schemeClr val="tx1"/>
              </a:solidFill>
            </a:endParaRPr>
          </a:p>
        </p:txBody>
      </p:sp>
      <p:sp>
        <p:nvSpPr>
          <p:cNvPr id="15" name="Rectangle 14"/>
          <p:cNvSpPr/>
          <p:nvPr/>
        </p:nvSpPr>
        <p:spPr>
          <a:xfrm>
            <a:off x="914400" y="3059723"/>
            <a:ext cx="1676400"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00" b="1" dirty="0" smtClean="0">
                <a:solidFill>
                  <a:prstClr val="white"/>
                </a:solidFill>
                <a:effectLst>
                  <a:outerShdw blurRad="38100" dist="38100" dir="2700000" algn="tl">
                    <a:srgbClr val="000000">
                      <a:alpha val="43137"/>
                    </a:srgbClr>
                  </a:outerShdw>
                </a:effectLst>
              </a:rPr>
              <a:t>安全の家</a:t>
            </a:r>
            <a:endParaRPr lang="en-US" sz="2500" b="1" dirty="0">
              <a:solidFill>
                <a:prstClr val="white"/>
              </a:solidFill>
              <a:effectLst>
                <a:outerShdw blurRad="38100" dist="38100" dir="2700000" algn="tl">
                  <a:srgbClr val="000000">
                    <a:alpha val="43137"/>
                  </a:srgbClr>
                </a:outerShdw>
              </a:effectLst>
            </a:endParaRPr>
          </a:p>
        </p:txBody>
      </p:sp>
      <p:sp>
        <p:nvSpPr>
          <p:cNvPr id="16" name="Rectangle 15"/>
          <p:cNvSpPr/>
          <p:nvPr/>
        </p:nvSpPr>
        <p:spPr>
          <a:xfrm>
            <a:off x="2590800" y="5579722"/>
            <a:ext cx="5486400" cy="11620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r>
              <a:rPr lang="ja-JP" altLang="en-US" dirty="0" smtClean="0">
                <a:solidFill>
                  <a:schemeClr val="tx1"/>
                </a:solidFill>
              </a:rPr>
              <a:t>家裁の審判により、「虐待」と関わった特定分野のみの親権制限で児童を早期に家庭に帰す。</a:t>
            </a:r>
            <a:r>
              <a:rPr lang="ja-JP" altLang="en-US" b="1" dirty="0" smtClean="0">
                <a:solidFill>
                  <a:schemeClr val="tx1"/>
                </a:solidFill>
              </a:rPr>
              <a:t>社会的養護予算削減</a:t>
            </a:r>
            <a:r>
              <a:rPr lang="ja-JP" altLang="en-US" dirty="0" smtClean="0">
                <a:solidFill>
                  <a:schemeClr val="tx1"/>
                </a:solidFill>
              </a:rPr>
              <a:t>と、子どもの権利条約が定める</a:t>
            </a:r>
            <a:r>
              <a:rPr lang="ja-JP" altLang="en-US" b="1" dirty="0" smtClean="0">
                <a:solidFill>
                  <a:schemeClr val="tx1"/>
                </a:solidFill>
              </a:rPr>
              <a:t>家族の絆の強化</a:t>
            </a:r>
            <a:r>
              <a:rPr lang="ja-JP" altLang="en-US" dirty="0" smtClean="0">
                <a:solidFill>
                  <a:schemeClr val="tx1"/>
                </a:solidFill>
              </a:rPr>
              <a:t>を図る一石二鳥の政策。</a:t>
            </a:r>
            <a:endParaRPr lang="en-US" dirty="0">
              <a:solidFill>
                <a:schemeClr val="tx1"/>
              </a:solidFill>
            </a:endParaRPr>
          </a:p>
        </p:txBody>
      </p:sp>
      <p:sp>
        <p:nvSpPr>
          <p:cNvPr id="17" name="Rectangle 16"/>
          <p:cNvSpPr/>
          <p:nvPr/>
        </p:nvSpPr>
        <p:spPr>
          <a:xfrm>
            <a:off x="914400" y="5579722"/>
            <a:ext cx="1676400"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00" b="1" dirty="0" smtClean="0">
                <a:solidFill>
                  <a:prstClr val="white"/>
                </a:solidFill>
                <a:effectLst>
                  <a:outerShdw blurRad="38100" dist="38100" dir="2700000" algn="tl">
                    <a:srgbClr val="000000">
                      <a:alpha val="43137"/>
                    </a:srgbClr>
                  </a:outerShdw>
                </a:effectLst>
                <a:cs typeface="Arial" pitchFamily="34" charset="0"/>
              </a:rPr>
              <a:t>家族監督命令</a:t>
            </a:r>
            <a:r>
              <a:rPr lang="en-US" altLang="ja-JP" sz="2500" b="1" dirty="0" smtClean="0">
                <a:solidFill>
                  <a:prstClr val="white"/>
                </a:solidFill>
                <a:effectLst>
                  <a:outerShdw blurRad="38100" dist="38100" dir="2700000" algn="tl">
                    <a:srgbClr val="000000">
                      <a:alpha val="43137"/>
                    </a:srgbClr>
                  </a:outerShdw>
                </a:effectLst>
                <a:cs typeface="Arial" pitchFamily="34" charset="0"/>
              </a:rPr>
              <a:t>(OTS)</a:t>
            </a:r>
            <a:r>
              <a:rPr lang="en-US" sz="2500" b="1" dirty="0" smtClean="0">
                <a:solidFill>
                  <a:prstClr val="white"/>
                </a:solidFill>
                <a:effectLst>
                  <a:outerShdw blurRad="38100" dist="38100" dir="2700000" algn="tl">
                    <a:srgbClr val="000000">
                      <a:alpha val="43137"/>
                    </a:srgbClr>
                  </a:outerShdw>
                </a:effectLst>
                <a:cs typeface="Arial" pitchFamily="34" charset="0"/>
              </a:rPr>
              <a:t> </a:t>
            </a:r>
            <a:endParaRPr lang="en-US" sz="2500" b="1" dirty="0">
              <a:solidFill>
                <a:prstClr val="white"/>
              </a:solidFill>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51</a:t>
            </a:fld>
            <a:endParaRPr lang="en-US"/>
          </a:p>
        </p:txBody>
      </p:sp>
      <p:sp>
        <p:nvSpPr>
          <p:cNvPr id="12" name="Rectangle 16"/>
          <p:cNvSpPr/>
          <p:nvPr/>
        </p:nvSpPr>
        <p:spPr>
          <a:xfrm>
            <a:off x="914400" y="4309696"/>
            <a:ext cx="1676400"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00" b="1" dirty="0" smtClean="0">
                <a:solidFill>
                  <a:prstClr val="white"/>
                </a:solidFill>
                <a:effectLst>
                  <a:outerShdw blurRad="38100" dist="38100" dir="2700000" algn="tl">
                    <a:srgbClr val="000000">
                      <a:alpha val="43137"/>
                    </a:srgbClr>
                  </a:outerShdw>
                </a:effectLst>
                <a:cs typeface="Arial" pitchFamily="34" charset="0"/>
              </a:rPr>
              <a:t>児童保護委員会</a:t>
            </a:r>
            <a:endParaRPr lang="en-US" sz="2500" b="1" dirty="0">
              <a:solidFill>
                <a:prstClr val="white"/>
              </a:solidFill>
              <a:effectLst>
                <a:outerShdw blurRad="38100" dist="38100" dir="2700000" algn="tl">
                  <a:srgbClr val="000000">
                    <a:alpha val="43137"/>
                  </a:srgbClr>
                </a:outerShdw>
              </a:effectLst>
            </a:endParaRPr>
          </a:p>
        </p:txBody>
      </p:sp>
      <p:sp>
        <p:nvSpPr>
          <p:cNvPr id="13" name="Rectangle 15"/>
          <p:cNvSpPr/>
          <p:nvPr/>
        </p:nvSpPr>
        <p:spPr>
          <a:xfrm>
            <a:off x="2590800" y="4305056"/>
            <a:ext cx="5486400" cy="11620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r>
              <a:rPr lang="ja-JP" altLang="en-US" dirty="0" smtClean="0">
                <a:solidFill>
                  <a:schemeClr val="tx1"/>
                </a:solidFill>
              </a:rPr>
              <a:t>親が虐待を止めることに同意しない場合のみ、ここに事案があげられる。国の法務安全省管轄。専門の法律家・調査官らが司法判断し家裁に申立。親の求めあれば</a:t>
            </a:r>
            <a:r>
              <a:rPr lang="ja-JP" altLang="en-US" b="1" dirty="0" smtClean="0">
                <a:solidFill>
                  <a:schemeClr val="tx1"/>
                </a:solidFill>
              </a:rPr>
              <a:t>国選で、親側に弁護人</a:t>
            </a:r>
            <a:r>
              <a:rPr lang="ja-JP" altLang="en-US" dirty="0" smtClean="0">
                <a:solidFill>
                  <a:schemeClr val="tx1"/>
                </a:solidFill>
              </a:rPr>
              <a:t>等がつく。</a:t>
            </a:r>
            <a:endParaRPr lang="en-US" dirty="0">
              <a:solidFill>
                <a:schemeClr val="tx1"/>
              </a:solidFill>
            </a:endParaRPr>
          </a:p>
        </p:txBody>
      </p:sp>
    </p:spTree>
    <p:extLst>
      <p:ext uri="{BB962C8B-B14F-4D97-AF65-F5344CB8AC3E}">
        <p14:creationId xmlns:p14="http://schemas.microsoft.com/office/powerpoint/2010/main" val="1023843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0" name="Rectangle 19"/>
          <p:cNvSpPr/>
          <p:nvPr/>
        </p:nvSpPr>
        <p:spPr>
          <a:xfrm>
            <a:off x="2514600" y="2362200"/>
            <a:ext cx="5562600" cy="358051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bg1">
                <a:lumMod val="50000"/>
              </a:schemeClr>
            </a:solidFill>
            <a:prstDash val="solid"/>
          </a:ln>
          <a:effectLst/>
        </p:spPr>
        <p:txBody>
          <a:bodyPr rtlCol="0" anchor="ctr"/>
          <a:lstStyle/>
          <a:p>
            <a:pPr algn="ctr">
              <a:defRPr/>
            </a:pPr>
            <a:r>
              <a:rPr lang="en-US" kern="0" dirty="0" smtClean="0">
                <a:solidFill>
                  <a:sysClr val="window" lastClr="FFFFFF"/>
                </a:solidFill>
                <a:latin typeface="Arial" pitchFamily="34" charset="0"/>
                <a:cs typeface="Arial" pitchFamily="34" charset="0"/>
              </a:rPr>
              <a:t> </a:t>
            </a:r>
            <a:endParaRPr lang="en-US" kern="0" dirty="0">
              <a:solidFill>
                <a:sysClr val="window" lastClr="FFFFFF"/>
              </a:solidFill>
              <a:latin typeface="Arial" pitchFamily="34" charset="0"/>
              <a:cs typeface="Arial" pitchFamily="34" charset="0"/>
            </a:endParaRPr>
          </a:p>
        </p:txBody>
      </p:sp>
      <p:sp>
        <p:nvSpPr>
          <p:cNvPr id="23" name="TextBox 22"/>
          <p:cNvSpPr txBox="1"/>
          <p:nvPr/>
        </p:nvSpPr>
        <p:spPr>
          <a:xfrm>
            <a:off x="3912824" y="3505200"/>
            <a:ext cx="3733800" cy="1508105"/>
          </a:xfrm>
          <a:prstGeom prst="rect">
            <a:avLst/>
          </a:prstGeom>
          <a:noFill/>
        </p:spPr>
        <p:txBody>
          <a:bodyPr wrap="square" rtlCol="0">
            <a:spAutoFit/>
          </a:bodyPr>
          <a:lstStyle/>
          <a:p>
            <a:endParaRPr lang="en-US" sz="2300" b="1" dirty="0" smtClean="0">
              <a:solidFill>
                <a:srgbClr val="262626"/>
              </a:solidFill>
              <a:latin typeface="Arial" pitchFamily="34" charset="0"/>
              <a:cs typeface="Arial" pitchFamily="34" charset="0"/>
            </a:endParaRPr>
          </a:p>
          <a:p>
            <a:r>
              <a:rPr lang="ja-JP" altLang="en-US" sz="2300" b="1" dirty="0" smtClean="0">
                <a:solidFill>
                  <a:srgbClr val="262626"/>
                </a:solidFill>
                <a:latin typeface="Arial" pitchFamily="34" charset="0"/>
                <a:cs typeface="Arial" pitchFamily="34" charset="0"/>
              </a:rPr>
              <a:t>日本が有事</a:t>
            </a:r>
            <a:r>
              <a:rPr lang="ja-JP" altLang="en-US" sz="2300" b="1" dirty="0">
                <a:solidFill>
                  <a:srgbClr val="262626"/>
                </a:solidFill>
                <a:latin typeface="Arial" pitchFamily="34" charset="0"/>
                <a:cs typeface="Arial" pitchFamily="34" charset="0"/>
              </a:rPr>
              <a:t>の</a:t>
            </a:r>
            <a:r>
              <a:rPr lang="ja-JP" altLang="en-US" sz="2300" b="1" dirty="0" smtClean="0">
                <a:solidFill>
                  <a:srgbClr val="262626"/>
                </a:solidFill>
                <a:latin typeface="Arial" pitchFamily="34" charset="0"/>
                <a:cs typeface="Arial" pitchFamily="34" charset="0"/>
              </a:rPr>
              <a:t>とき、児福法を用いれば学生活動家</a:t>
            </a:r>
            <a:r>
              <a:rPr lang="ja-JP" altLang="en-US" sz="2300" b="1" dirty="0">
                <a:solidFill>
                  <a:srgbClr val="262626"/>
                </a:solidFill>
                <a:latin typeface="Arial" pitchFamily="34" charset="0"/>
                <a:cs typeface="Arial" pitchFamily="34" charset="0"/>
              </a:rPr>
              <a:t>の</a:t>
            </a:r>
            <a:r>
              <a:rPr lang="ja-JP" altLang="en-US" sz="2300" b="1" dirty="0" smtClean="0">
                <a:solidFill>
                  <a:srgbClr val="262626"/>
                </a:solidFill>
                <a:latin typeface="Arial" pitchFamily="34" charset="0"/>
                <a:cs typeface="Arial" pitchFamily="34" charset="0"/>
              </a:rPr>
              <a:t>予防拘禁が可能</a:t>
            </a:r>
            <a:endParaRPr lang="en-US" sz="2300" b="1" dirty="0" smtClean="0">
              <a:solidFill>
                <a:srgbClr val="262626"/>
              </a:solidFill>
              <a:latin typeface="Arial" pitchFamily="34" charset="0"/>
              <a:cs typeface="Arial" pitchFamily="34" charset="0"/>
            </a:endParaRPr>
          </a:p>
        </p:txBody>
      </p:sp>
      <p:sp>
        <p:nvSpPr>
          <p:cNvPr id="32" name="Rectangle 31"/>
          <p:cNvSpPr/>
          <p:nvPr/>
        </p:nvSpPr>
        <p:spPr>
          <a:xfrm>
            <a:off x="914400" y="2362200"/>
            <a:ext cx="1192576"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algn="ctr">
              <a:defRPr/>
            </a:pPr>
            <a:r>
              <a:rPr lang="ja-JP" altLang="en-US" sz="2400" b="1" kern="0" dirty="0" smtClean="0">
                <a:solidFill>
                  <a:sysClr val="window" lastClr="FFFFFF"/>
                </a:solidFill>
                <a:effectLst>
                  <a:outerShdw blurRad="38100" dist="38100" dir="2700000" algn="tl">
                    <a:srgbClr val="000000">
                      <a:alpha val="43137"/>
                    </a:srgbClr>
                  </a:outerShdw>
                </a:effectLst>
                <a:latin typeface="Arial" pitchFamily="34" charset="0"/>
                <a:cs typeface="Arial" pitchFamily="34" charset="0"/>
              </a:rPr>
              <a:t>第５部</a:t>
            </a:r>
            <a:endParaRPr lang="en-US" sz="2400" b="1" kern="0" dirty="0">
              <a:solidFill>
                <a:sysClr val="window" lastClr="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solidFill>
                  <a:srgbClr val="262626">
                    <a:tint val="75000"/>
                  </a:srgbClr>
                </a:solidFill>
              </a:rPr>
              <a:pPr/>
              <a:t>52</a:t>
            </a:fld>
            <a:endParaRPr lang="en-US">
              <a:solidFill>
                <a:srgbClr val="262626">
                  <a:tint val="75000"/>
                </a:srgbClr>
              </a:solidFill>
            </a:endParaRPr>
          </a:p>
        </p:txBody>
      </p:sp>
      <p:sp>
        <p:nvSpPr>
          <p:cNvPr id="3" name="テキスト ボックス 2"/>
          <p:cNvSpPr txBox="1"/>
          <p:nvPr/>
        </p:nvSpPr>
        <p:spPr>
          <a:xfrm>
            <a:off x="2971800" y="2514600"/>
            <a:ext cx="4267200" cy="1077218"/>
          </a:xfrm>
          <a:prstGeom prst="rect">
            <a:avLst/>
          </a:prstGeom>
          <a:noFill/>
        </p:spPr>
        <p:txBody>
          <a:bodyPr wrap="square" rtlCol="0">
            <a:spAutoFit/>
          </a:bodyPr>
          <a:lstStyle/>
          <a:p>
            <a:r>
              <a:rPr lang="ja-JP" altLang="en-US"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全体</a:t>
            </a:r>
            <a:r>
              <a:rPr lang="ja-JP" altLang="en-US" sz="3200" dirty="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主義</a:t>
            </a:r>
            <a:r>
              <a:rPr lang="ja-JP" altLang="en-US"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rPr>
              <a:t>の構造をもつ厚労省の児虐政策</a:t>
            </a:r>
            <a:endParaRPr lang="en-US" altLang="ja-JP" sz="3200" dirty="0" smtClean="0">
              <a:solidFill>
                <a:srgbClr val="FFFF66"/>
              </a:solidFill>
              <a:effectLst>
                <a:outerShdw blurRad="38100" dist="38100" dir="2700000" algn="tl">
                  <a:srgbClr val="000000">
                    <a:alpha val="43137"/>
                  </a:srgbClr>
                </a:outerShdw>
              </a:effectLst>
              <a:latin typeface="HG創英ﾌﾟﾚｾﾞﾝｽEB" panose="02020809000000000000" pitchFamily="17" charset="-128"/>
              <a:ea typeface="HG創英ﾌﾟﾚｾﾞﾝｽEB" panose="02020809000000000000" pitchFamily="17" charset="-128"/>
              <a:cs typeface="Arial" pitchFamily="34" charset="0"/>
            </a:endParaRPr>
          </a:p>
        </p:txBody>
      </p:sp>
    </p:spTree>
    <p:extLst>
      <p:ext uri="{BB962C8B-B14F-4D97-AF65-F5344CB8AC3E}">
        <p14:creationId xmlns:p14="http://schemas.microsoft.com/office/powerpoint/2010/main" val="1069450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pPr algn="l"/>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厚労省の児虐政策を、</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スターリン</a:t>
            </a: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時代の</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ソ連・ナチズムと比較してみると</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r>
              <a:rPr kumimoji="1" lang="en-US" altLang="ja-JP"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endParaRPr kumimoji="1" lang="en-GB"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6" name="テキスト プレースホルダー 5"/>
          <p:cNvSpPr>
            <a:spLocks noGrp="1"/>
          </p:cNvSpPr>
          <p:nvPr>
            <p:ph type="body" idx="1"/>
          </p:nvPr>
        </p:nvSpPr>
        <p:spPr>
          <a:xfrm>
            <a:off x="531019" y="1854994"/>
            <a:ext cx="4040188" cy="639762"/>
          </a:xfrm>
        </p:spPr>
        <p:txBody>
          <a:bodyPr>
            <a:normAutofit fontScale="55000" lnSpcReduction="20000"/>
            <a:scene3d>
              <a:camera prst="orthographicFront"/>
              <a:lightRig rig="threePt" dir="t"/>
            </a:scene3d>
            <a:sp3d extrusionH="57150">
              <a:bevelT w="38100" h="38100"/>
            </a:sp3d>
          </a:bodyPr>
          <a:lstStyle/>
          <a:p>
            <a:r>
              <a:rPr kumimoji="1" lang="ja-JP" alt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rPr>
              <a:t>スターリン時代のソ連・ナチズム</a:t>
            </a:r>
            <a:endParaRPr kumimoji="1" lang="en-US" altLang="ja-JP"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endParaRPr>
          </a:p>
          <a:p>
            <a:endParaRPr kumimoji="1" lang="en-GB" dirty="0">
              <a:solidFill>
                <a:schemeClr val="accent2">
                  <a:lumMod val="50000"/>
                </a:schemeClr>
              </a:solidFill>
              <a:effectLst>
                <a:outerShdw blurRad="38100" dist="38100" dir="2700000" algn="tl">
                  <a:srgbClr val="000000">
                    <a:alpha val="43137"/>
                  </a:srgbClr>
                </a:outerShdw>
              </a:effectLst>
            </a:endParaRPr>
          </a:p>
        </p:txBody>
      </p:sp>
      <p:sp>
        <p:nvSpPr>
          <p:cNvPr id="7" name="コンテンツ プレースホルダー 6"/>
          <p:cNvSpPr>
            <a:spLocks noGrp="1"/>
          </p:cNvSpPr>
          <p:nvPr>
            <p:ph sz="half" idx="2"/>
          </p:nvPr>
        </p:nvSpPr>
        <p:spPr>
          <a:xfrm>
            <a:off x="457200" y="2196140"/>
            <a:ext cx="4040188" cy="3951288"/>
          </a:xfrm>
        </p:spPr>
        <p:txBody>
          <a:bodyPr>
            <a:normAutofit lnSpcReduction="10000"/>
          </a:bodyPr>
          <a:lstStyle/>
          <a:p>
            <a:endParaRPr kumimoji="1" lang="en-US" altLang="ja-JP" dirty="0" smtClean="0">
              <a:solidFill>
                <a:schemeClr val="accent2">
                  <a:lumMod val="50000"/>
                </a:schemeClr>
              </a:solidFill>
            </a:endParaRPr>
          </a:p>
          <a:p>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ゲシュタポ、</a:t>
            </a:r>
            <a:r>
              <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rPr>
              <a:t>KGB</a:t>
            </a:r>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等により、全国に広がる密告の網</a:t>
            </a:r>
            <a:endPar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endParaRPr>
          </a:p>
          <a:p>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人身拘束に証拠や公正な裁判はなし</a:t>
            </a:r>
            <a:endPar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endParaRPr>
          </a:p>
          <a:p>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反体制派は閉鎖された監獄空間に拘禁、拷問</a:t>
            </a:r>
            <a:endPar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endParaRPr>
          </a:p>
          <a:p>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収容所拘禁を恫喝材料に、官許の国家思想を強要</a:t>
            </a:r>
            <a:endPar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endParaRPr>
          </a:p>
          <a:p>
            <a:r>
              <a:rPr kumimoji="1" lang="ja-JP" altLang="en-US" sz="2200" dirty="0" smtClean="0">
                <a:solidFill>
                  <a:schemeClr val="accent2">
                    <a:lumMod val="50000"/>
                  </a:schemeClr>
                </a:solidFill>
                <a:latin typeface="HGSｺﾞｼｯｸM" panose="020B0600000000000000" pitchFamily="50" charset="-128"/>
                <a:ea typeface="HGSｺﾞｼｯｸM" panose="020B0600000000000000" pitchFamily="50" charset="-128"/>
              </a:rPr>
              <a:t>反体制派への精神医学の悪用</a:t>
            </a:r>
            <a:endParaRPr kumimoji="1" lang="en-US" altLang="ja-JP" sz="2200" dirty="0" smtClean="0">
              <a:solidFill>
                <a:schemeClr val="accent2">
                  <a:lumMod val="50000"/>
                </a:schemeClr>
              </a:solidFill>
              <a:latin typeface="HGSｺﾞｼｯｸM" panose="020B0600000000000000" pitchFamily="50" charset="-128"/>
              <a:ea typeface="HGSｺﾞｼｯｸM" panose="020B0600000000000000" pitchFamily="50" charset="-128"/>
            </a:endParaRPr>
          </a:p>
          <a:p>
            <a:endParaRPr kumimoji="1" lang="en-GB" dirty="0"/>
          </a:p>
        </p:txBody>
      </p:sp>
      <p:sp>
        <p:nvSpPr>
          <p:cNvPr id="8" name="テキスト プレースホルダー 7"/>
          <p:cNvSpPr>
            <a:spLocks noGrp="1"/>
          </p:cNvSpPr>
          <p:nvPr>
            <p:ph type="body" sz="quarter" idx="3"/>
          </p:nvPr>
        </p:nvSpPr>
        <p:spPr>
          <a:xfrm>
            <a:off x="4645025" y="1624807"/>
            <a:ext cx="4041775" cy="639762"/>
          </a:xfrm>
        </p:spPr>
        <p:txBody>
          <a:bodyPr/>
          <a:lstStyle/>
          <a:p>
            <a:r>
              <a:rPr kumimoji="1" lang="ja-JP" altLang="en-US" dirty="0" smtClean="0">
                <a:ln w="0"/>
                <a:solidFill>
                  <a:srgbClr val="C00000"/>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rPr>
              <a:t>日本の児相</a:t>
            </a:r>
            <a:endParaRPr kumimoji="1" lang="en-GB" dirty="0">
              <a:ln w="0"/>
              <a:solidFill>
                <a:srgbClr val="C00000"/>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endParaRPr>
          </a:p>
        </p:txBody>
      </p:sp>
      <p:sp>
        <p:nvSpPr>
          <p:cNvPr id="9" name="コンテンツ プレースホルダー 8"/>
          <p:cNvSpPr>
            <a:spLocks noGrp="1"/>
          </p:cNvSpPr>
          <p:nvPr>
            <p:ph sz="quarter" idx="4"/>
          </p:nvPr>
        </p:nvSpPr>
        <p:spPr>
          <a:effectLst>
            <a:softEdge rad="31750"/>
          </a:effectLst>
          <a:scene3d>
            <a:camera prst="orthographicFront"/>
            <a:lightRig rig="threePt" dir="t"/>
          </a:scene3d>
          <a:sp3d>
            <a:bevelT/>
          </a:sp3d>
        </p:spPr>
        <p:txBody>
          <a:bodyPr>
            <a:normAutofit lnSpcReduction="10000"/>
          </a:bodyPr>
          <a:lstStyle/>
          <a:p>
            <a:endParaRPr kumimoji="1" lang="en-GB" dirty="0" smtClean="0">
              <a:solidFill>
                <a:srgbClr val="C00000"/>
              </a:solidFill>
            </a:endParaRPr>
          </a:p>
          <a:p>
            <a:r>
              <a:rPr kumimoji="1" lang="en-GB" sz="2200" dirty="0" smtClean="0">
                <a:solidFill>
                  <a:srgbClr val="C00000"/>
                </a:solidFill>
                <a:latin typeface="HGSｺﾞｼｯｸM" panose="020B0600000000000000" pitchFamily="50" charset="-128"/>
                <a:ea typeface="HGSｺﾞｼｯｸM" panose="020B0600000000000000" pitchFamily="50" charset="-128"/>
              </a:rPr>
              <a:t>189</a:t>
            </a:r>
            <a:r>
              <a:rPr kumimoji="1" lang="ja-JP" altLang="en-US" sz="2200" dirty="0" smtClean="0">
                <a:solidFill>
                  <a:srgbClr val="C00000"/>
                </a:solidFill>
                <a:latin typeface="HGSｺﾞｼｯｸM" panose="020B0600000000000000" pitchFamily="50" charset="-128"/>
                <a:ea typeface="HGSｺﾞｼｯｸM" panose="020B0600000000000000" pitchFamily="50" charset="-128"/>
              </a:rPr>
              <a:t>を用いた密告奨励。市民を相互監視させる</a:t>
            </a:r>
            <a:endParaRPr kumimoji="1" lang="en-US" altLang="ja-JP" sz="2200" dirty="0" smtClean="0">
              <a:solidFill>
                <a:srgbClr val="C00000"/>
              </a:solidFill>
              <a:latin typeface="HGSｺﾞｼｯｸM" panose="020B0600000000000000" pitchFamily="50" charset="-128"/>
              <a:ea typeface="HGSｺﾞｼｯｸM" panose="020B0600000000000000" pitchFamily="50" charset="-128"/>
            </a:endParaRPr>
          </a:p>
          <a:p>
            <a:r>
              <a:rPr kumimoji="1" lang="ja-JP" altLang="en-US" sz="2200" dirty="0" smtClean="0">
                <a:solidFill>
                  <a:srgbClr val="C00000"/>
                </a:solidFill>
                <a:latin typeface="HGSｺﾞｼｯｸM" panose="020B0600000000000000" pitchFamily="50" charset="-128"/>
                <a:ea typeface="HGSｺﾞｼｯｸM" panose="020B0600000000000000" pitchFamily="50" charset="-128"/>
              </a:rPr>
              <a:t>裁判所の令状なき児相長の恣意による拉致</a:t>
            </a:r>
            <a:endParaRPr kumimoji="1" lang="en-US" altLang="ja-JP" sz="2200" dirty="0" smtClean="0">
              <a:solidFill>
                <a:srgbClr val="C00000"/>
              </a:solidFill>
              <a:latin typeface="HGSｺﾞｼｯｸM" panose="020B0600000000000000" pitchFamily="50" charset="-128"/>
              <a:ea typeface="HGSｺﾞｼｯｸM" panose="020B0600000000000000" pitchFamily="50" charset="-128"/>
            </a:endParaRPr>
          </a:p>
          <a:p>
            <a:r>
              <a:rPr kumimoji="1" lang="ja-JP" altLang="en-US" sz="2200" dirty="0" smtClean="0">
                <a:solidFill>
                  <a:srgbClr val="C00000"/>
                </a:solidFill>
                <a:latin typeface="HGSｺﾞｼｯｸM" panose="020B0600000000000000" pitchFamily="50" charset="-128"/>
                <a:ea typeface="HGSｺﾞｼｯｸM" panose="020B0600000000000000" pitchFamily="50" charset="-128"/>
              </a:rPr>
              <a:t>児童を閉鎖された児相収容所に拘禁し、囚人扱い</a:t>
            </a:r>
            <a:endParaRPr kumimoji="1" lang="en-US" altLang="ja-JP" sz="2200" dirty="0" smtClean="0">
              <a:solidFill>
                <a:srgbClr val="C00000"/>
              </a:solidFill>
              <a:latin typeface="HGSｺﾞｼｯｸM" panose="020B0600000000000000" pitchFamily="50" charset="-128"/>
              <a:ea typeface="HGSｺﾞｼｯｸM" panose="020B0600000000000000" pitchFamily="50" charset="-128"/>
            </a:endParaRPr>
          </a:p>
          <a:p>
            <a:r>
              <a:rPr kumimoji="1" lang="ja-JP" altLang="en-US" sz="2200" dirty="0" smtClean="0">
                <a:solidFill>
                  <a:srgbClr val="C00000"/>
                </a:solidFill>
                <a:latin typeface="HGSｺﾞｼｯｸM" panose="020B0600000000000000" pitchFamily="50" charset="-128"/>
                <a:ea typeface="HGSｺﾞｼｯｸM" panose="020B0600000000000000" pitchFamily="50" charset="-128"/>
              </a:rPr>
              <a:t>児童拉致を恫喝材料に、官許の育児思想を強要</a:t>
            </a:r>
            <a:endParaRPr kumimoji="1" lang="en-US" altLang="ja-JP" sz="2200" dirty="0" smtClean="0">
              <a:solidFill>
                <a:srgbClr val="C00000"/>
              </a:solidFill>
              <a:latin typeface="HGSｺﾞｼｯｸM" panose="020B0600000000000000" pitchFamily="50" charset="-128"/>
              <a:ea typeface="HGSｺﾞｼｯｸM" panose="020B0600000000000000" pitchFamily="50" charset="-128"/>
            </a:endParaRPr>
          </a:p>
          <a:p>
            <a:r>
              <a:rPr kumimoji="1" lang="ja-JP" altLang="en-US" sz="2200" dirty="0" smtClean="0">
                <a:solidFill>
                  <a:srgbClr val="C00000"/>
                </a:solidFill>
                <a:latin typeface="HGSｺﾞｼｯｸM" panose="020B0600000000000000" pitchFamily="50" charset="-128"/>
                <a:ea typeface="HGSｺﾞｼｯｸM" panose="020B0600000000000000" pitchFamily="50" charset="-128"/>
              </a:rPr>
              <a:t>向精神薬投与、反抗する児童の精神病院措置</a:t>
            </a:r>
            <a:endParaRPr kumimoji="1" lang="en-GB" sz="2200" dirty="0">
              <a:solidFill>
                <a:srgbClr val="C00000"/>
              </a:solidFill>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53</a:t>
            </a:fld>
            <a:endParaRPr lang="en-US" dirty="0"/>
          </a:p>
        </p:txBody>
      </p:sp>
      <p:sp>
        <p:nvSpPr>
          <p:cNvPr id="12" name="左右矢印 11"/>
          <p:cNvSpPr/>
          <p:nvPr/>
        </p:nvSpPr>
        <p:spPr>
          <a:xfrm>
            <a:off x="2438400" y="2814637"/>
            <a:ext cx="4067115" cy="2445275"/>
          </a:xfrm>
          <a:prstGeom prst="leftRightArrow">
            <a:avLst/>
          </a:prstGeom>
          <a:solidFill>
            <a:srgbClr val="C0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ソックリ</a:t>
            </a:r>
            <a:r>
              <a:rPr kumimoji="1" lang="en-US" altLang="ja-JP" sz="40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endParaRPr kumimoji="1" lang="en-GB" sz="40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
        <p:nvSpPr>
          <p:cNvPr id="10" name="角丸四角形 9"/>
          <p:cNvSpPr/>
          <p:nvPr/>
        </p:nvSpPr>
        <p:spPr>
          <a:xfrm rot="1081537">
            <a:off x="6539123" y="1961472"/>
            <a:ext cx="1007890" cy="4577522"/>
          </a:xfrm>
          <a:prstGeom prst="roundRect">
            <a:avLst>
              <a:gd name="adj" fmla="val 30615"/>
            </a:avLst>
          </a:prstGeom>
          <a:noFill/>
          <a:ln w="50800">
            <a:gradFill flip="none" rotWithShape="1">
              <a:gsLst>
                <a:gs pos="0">
                  <a:schemeClr val="bg1"/>
                </a:gs>
                <a:gs pos="16000">
                  <a:schemeClr val="tx1"/>
                </a:gs>
                <a:gs pos="31000">
                  <a:schemeClr val="bg2"/>
                </a:gs>
                <a:gs pos="45000">
                  <a:schemeClr val="tx1"/>
                </a:gs>
                <a:gs pos="56000">
                  <a:schemeClr val="bg2"/>
                </a:gs>
                <a:gs pos="100000">
                  <a:schemeClr val="tx1"/>
                </a:gs>
                <a:gs pos="89000">
                  <a:schemeClr val="bg1"/>
                </a:gs>
                <a:gs pos="73000">
                  <a:schemeClr val="tx1"/>
                </a:gs>
              </a:gsLst>
              <a:path path="circle">
                <a:fillToRect l="100000" t="100000"/>
              </a:path>
              <a:tileRect r="-100000" b="-10000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spc="-300" dirty="0" smtClean="0">
                <a:solidFill>
                  <a:schemeClr val="tx1"/>
                </a:solidFill>
                <a:effectLst>
                  <a:outerShdw blurRad="38100" dist="38100" dir="2700000" algn="tl">
                    <a:srgbClr val="000000">
                      <a:alpha val="43137"/>
                    </a:srgbClr>
                  </a:outerShdw>
                </a:effectLst>
                <a:latin typeface="白舟古印体教漢" panose="02000609000000000000" pitchFamily="1" charset="-128"/>
                <a:ea typeface="白舟古印体教漢" panose="02000609000000000000" pitchFamily="1" charset="-128"/>
              </a:rPr>
              <a:t>家族秘密警察</a:t>
            </a:r>
            <a:endParaRPr kumimoji="1" lang="en-GB" sz="4800" b="1" spc="-300" dirty="0">
              <a:solidFill>
                <a:schemeClr val="tx1"/>
              </a:solidFill>
              <a:effectLst>
                <a:outerShdw blurRad="38100" dist="38100" dir="2700000" algn="tl">
                  <a:srgbClr val="000000">
                    <a:alpha val="43137"/>
                  </a:srgbClr>
                </a:outerShdw>
              </a:effectLst>
              <a:latin typeface="白舟古印体教漢" panose="02000609000000000000" pitchFamily="1" charset="-128"/>
              <a:ea typeface="白舟古印体教漢" panose="02000609000000000000" pitchFamily="1" charset="-128"/>
            </a:endParaRPr>
          </a:p>
        </p:txBody>
      </p:sp>
    </p:spTree>
    <p:extLst>
      <p:ext uri="{BB962C8B-B14F-4D97-AF65-F5344CB8AC3E}">
        <p14:creationId xmlns:p14="http://schemas.microsoft.com/office/powerpoint/2010/main" val="489167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fade">
                                      <p:cBhvr>
                                        <p:cTn id="62" dur="500"/>
                                        <p:tgtEl>
                                          <p:spTgt spid="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out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iterate type="lt">
                                    <p:tmPct val="7000"/>
                                  </p:iterate>
                                  <p:childTnLst>
                                    <p:set>
                                      <p:cBhvr>
                                        <p:cTn id="71" dur="1" fill="hold">
                                          <p:stCondLst>
                                            <p:cond delay="0"/>
                                          </p:stCondLst>
                                        </p:cTn>
                                        <p:tgtEl>
                                          <p:spTgt spid="10"/>
                                        </p:tgtEl>
                                        <p:attrNameLst>
                                          <p:attrName>style.visibility</p:attrName>
                                        </p:attrNameLst>
                                      </p:cBhvr>
                                      <p:to>
                                        <p:strVal val="visible"/>
                                      </p:to>
                                    </p:set>
                                    <p:animEffect transition="in" filter="wipe(down)">
                                      <p:cBhvr>
                                        <p:cTn id="72" dur="580">
                                          <p:stCondLst>
                                            <p:cond delay="0"/>
                                          </p:stCondLst>
                                        </p:cTn>
                                        <p:tgtEl>
                                          <p:spTgt spid="10"/>
                                        </p:tgtEl>
                                      </p:cBhvr>
                                    </p:animEffect>
                                    <p:anim calcmode="lin" valueType="num">
                                      <p:cBhvr>
                                        <p:cTn id="7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8" dur="26">
                                          <p:stCondLst>
                                            <p:cond delay="650"/>
                                          </p:stCondLst>
                                        </p:cTn>
                                        <p:tgtEl>
                                          <p:spTgt spid="10"/>
                                        </p:tgtEl>
                                      </p:cBhvr>
                                      <p:to x="100000" y="60000"/>
                                    </p:animScale>
                                    <p:animScale>
                                      <p:cBhvr>
                                        <p:cTn id="79" dur="166" decel="50000">
                                          <p:stCondLst>
                                            <p:cond delay="676"/>
                                          </p:stCondLst>
                                        </p:cTn>
                                        <p:tgtEl>
                                          <p:spTgt spid="10"/>
                                        </p:tgtEl>
                                      </p:cBhvr>
                                      <p:to x="100000" y="100000"/>
                                    </p:animScale>
                                    <p:animScale>
                                      <p:cBhvr>
                                        <p:cTn id="80" dur="26">
                                          <p:stCondLst>
                                            <p:cond delay="1312"/>
                                          </p:stCondLst>
                                        </p:cTn>
                                        <p:tgtEl>
                                          <p:spTgt spid="10"/>
                                        </p:tgtEl>
                                      </p:cBhvr>
                                      <p:to x="100000" y="80000"/>
                                    </p:animScale>
                                    <p:animScale>
                                      <p:cBhvr>
                                        <p:cTn id="81" dur="166" decel="50000">
                                          <p:stCondLst>
                                            <p:cond delay="1338"/>
                                          </p:stCondLst>
                                        </p:cTn>
                                        <p:tgtEl>
                                          <p:spTgt spid="10"/>
                                        </p:tgtEl>
                                      </p:cBhvr>
                                      <p:to x="100000" y="100000"/>
                                    </p:animScale>
                                    <p:animScale>
                                      <p:cBhvr>
                                        <p:cTn id="82" dur="26">
                                          <p:stCondLst>
                                            <p:cond delay="1642"/>
                                          </p:stCondLst>
                                        </p:cTn>
                                        <p:tgtEl>
                                          <p:spTgt spid="10"/>
                                        </p:tgtEl>
                                      </p:cBhvr>
                                      <p:to x="100000" y="90000"/>
                                    </p:animScale>
                                    <p:animScale>
                                      <p:cBhvr>
                                        <p:cTn id="83" dur="166" decel="50000">
                                          <p:stCondLst>
                                            <p:cond delay="1668"/>
                                          </p:stCondLst>
                                        </p:cTn>
                                        <p:tgtEl>
                                          <p:spTgt spid="10"/>
                                        </p:tgtEl>
                                      </p:cBhvr>
                                      <p:to x="100000" y="100000"/>
                                    </p:animScale>
                                    <p:animScale>
                                      <p:cBhvr>
                                        <p:cTn id="84" dur="26">
                                          <p:stCondLst>
                                            <p:cond delay="1808"/>
                                          </p:stCondLst>
                                        </p:cTn>
                                        <p:tgtEl>
                                          <p:spTgt spid="10"/>
                                        </p:tgtEl>
                                      </p:cBhvr>
                                      <p:to x="100000" y="95000"/>
                                    </p:animScale>
                                    <p:animScale>
                                      <p:cBhvr>
                                        <p:cTn id="85" dur="166" decel="50000">
                                          <p:stCondLst>
                                            <p:cond delay="1834"/>
                                          </p:stCondLst>
                                        </p:cTn>
                                        <p:tgtEl>
                                          <p:spTgt spid="10"/>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588" y="-144645"/>
            <a:ext cx="8229600" cy="1143000"/>
          </a:xfrm>
        </p:spPr>
        <p:txBody>
          <a:bodyPr>
            <a:noAutofit/>
          </a:bodyPr>
          <a:lstStyle/>
          <a:p>
            <a:pPr algn="l"/>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厚労省、児</a:t>
            </a: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福法対象</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年齢</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20</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歳に引上図る</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a:r>
            <a:b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b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sym typeface="Wingdings" panose="05000000000000000000" pitchFamily="2" charset="2"/>
              </a:rPr>
              <a:t></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sym typeface="Wingdings" panose="05000000000000000000" pitchFamily="2" charset="2"/>
              </a:rPr>
              <a:t>大学生の約半数が予防拘禁の対象に</a:t>
            </a:r>
            <a:endParaRPr kumimoji="1" lang="en-GB"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3" name="テキスト プレースホルダー 2"/>
          <p:cNvSpPr>
            <a:spLocks noGrp="1"/>
          </p:cNvSpPr>
          <p:nvPr>
            <p:ph type="body" idx="1"/>
          </p:nvPr>
        </p:nvSpPr>
        <p:spPr/>
        <p:txBody>
          <a:bodyPr/>
          <a:lstStyle/>
          <a:p>
            <a:endParaRPr kumimoji="1" lang="en-GB"/>
          </a:p>
        </p:txBody>
      </p:sp>
      <p:pic>
        <p:nvPicPr>
          <p:cNvPr id="8" name="コンテンツ プレースホルダー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320" b="13706"/>
          <a:stretch/>
        </p:blipFill>
        <p:spPr>
          <a:xfrm>
            <a:off x="74647" y="1295401"/>
            <a:ext cx="4649754" cy="5631146"/>
          </a:xfrm>
        </p:spPr>
      </p:pic>
      <p:sp>
        <p:nvSpPr>
          <p:cNvPr id="6" name="コンテンツ プレースホルダー 5"/>
          <p:cNvSpPr>
            <a:spLocks noGrp="1"/>
          </p:cNvSpPr>
          <p:nvPr>
            <p:ph sz="quarter" idx="4"/>
          </p:nvPr>
        </p:nvSpPr>
        <p:spPr>
          <a:xfrm>
            <a:off x="4909249" y="1671271"/>
            <a:ext cx="3962400" cy="4685079"/>
          </a:xfrm>
        </p:spPr>
        <p:txBody>
          <a:bodyPr>
            <a:normAutofit fontScale="85000" lnSpcReduction="20000"/>
          </a:bodyPr>
          <a:lstStyle/>
          <a:p>
            <a:pPr marL="0" indent="0">
              <a:buNone/>
            </a:pPr>
            <a:r>
              <a:rPr kumimoji="1" lang="en-US" altLang="ja-JP" dirty="0" smtClean="0">
                <a:sym typeface="Wingdings" panose="05000000000000000000" pitchFamily="2" charset="2"/>
              </a:rPr>
              <a:t></a:t>
            </a:r>
            <a:r>
              <a:rPr kumimoji="1" lang="ja-JP" altLang="en-US" dirty="0" smtClean="0">
                <a:sym typeface="Wingdings" panose="05000000000000000000" pitchFamily="2" charset="2"/>
              </a:rPr>
              <a:t>毎日新聞</a:t>
            </a:r>
            <a:r>
              <a:rPr kumimoji="1" lang="en-US" altLang="ja-JP" dirty="0" smtClean="0">
                <a:sym typeface="Wingdings" panose="05000000000000000000" pitchFamily="2" charset="2"/>
              </a:rPr>
              <a:t>2015</a:t>
            </a:r>
            <a:r>
              <a:rPr kumimoji="1" lang="ja-JP" altLang="en-US" dirty="0" smtClean="0">
                <a:sym typeface="Wingdings" panose="05000000000000000000" pitchFamily="2" charset="2"/>
              </a:rPr>
              <a:t>年</a:t>
            </a:r>
            <a:r>
              <a:rPr kumimoji="1" lang="en-US" altLang="ja-JP" dirty="0" smtClean="0">
                <a:sym typeface="Wingdings" panose="05000000000000000000" pitchFamily="2" charset="2"/>
              </a:rPr>
              <a:t>11</a:t>
            </a:r>
            <a:r>
              <a:rPr kumimoji="1" lang="ja-JP" altLang="en-US" dirty="0" smtClean="0">
                <a:sym typeface="Wingdings" panose="05000000000000000000" pitchFamily="2" charset="2"/>
              </a:rPr>
              <a:t>月</a:t>
            </a:r>
            <a:r>
              <a:rPr kumimoji="1" lang="en-US" altLang="ja-JP" dirty="0" smtClean="0">
                <a:sym typeface="Wingdings" panose="05000000000000000000" pitchFamily="2" charset="2"/>
              </a:rPr>
              <a:t>13</a:t>
            </a:r>
            <a:r>
              <a:rPr kumimoji="1" lang="ja-JP" altLang="en-US" dirty="0" smtClean="0">
                <a:sym typeface="Wingdings" panose="05000000000000000000" pitchFamily="2" charset="2"/>
              </a:rPr>
              <a:t>日</a:t>
            </a:r>
            <a:endParaRPr kumimoji="1" lang="en-US" altLang="ja-JP" dirty="0" smtClean="0"/>
          </a:p>
          <a:p>
            <a:r>
              <a:rPr kumimoji="1" lang="ja-JP" altLang="en-US" dirty="0" smtClean="0"/>
              <a:t>児福法第</a:t>
            </a:r>
            <a:r>
              <a:rPr kumimoji="1" lang="en-US" altLang="ja-JP" dirty="0" smtClean="0"/>
              <a:t>33</a:t>
            </a:r>
            <a:r>
              <a:rPr kumimoji="1" lang="ja-JP" altLang="en-US" dirty="0" smtClean="0"/>
              <a:t>条は、外形的な傷や痣がなくても</a:t>
            </a:r>
            <a:r>
              <a:rPr kumimoji="1" lang="ja-JP" altLang="en-US" b="1" dirty="0">
                <a:solidFill>
                  <a:srgbClr val="C00000"/>
                </a:solidFill>
              </a:rPr>
              <a:t>児相長が随意に人身拘束</a:t>
            </a:r>
            <a:r>
              <a:rPr kumimoji="1" lang="ja-JP" altLang="en-US" dirty="0" smtClean="0"/>
              <a:t>できるよう、既に改悪されている。</a:t>
            </a:r>
            <a:endParaRPr kumimoji="1" lang="en-US" altLang="ja-JP" dirty="0" smtClean="0"/>
          </a:p>
          <a:p>
            <a:r>
              <a:rPr kumimoji="1" lang="ja-JP" altLang="en-US" dirty="0" smtClean="0"/>
              <a:t>これで</a:t>
            </a:r>
            <a:r>
              <a:rPr kumimoji="1" lang="en-US" altLang="ja-JP" dirty="0" smtClean="0"/>
              <a:t>20</a:t>
            </a:r>
            <a:r>
              <a:rPr kumimoji="1" lang="ja-JP" altLang="en-US" dirty="0" smtClean="0"/>
              <a:t>歳未満まで対象年齢が拡大されれば、有事の際など、</a:t>
            </a:r>
            <a:r>
              <a:rPr kumimoji="1" lang="ja-JP" altLang="en-US" b="1" dirty="0" smtClean="0">
                <a:solidFill>
                  <a:srgbClr val="C00000"/>
                </a:solidFill>
              </a:rPr>
              <a:t>児相は学生活動家の約半数を予防拘禁</a:t>
            </a:r>
            <a:r>
              <a:rPr kumimoji="1" lang="ja-JP" altLang="en-US" dirty="0" smtClean="0"/>
              <a:t>できることになる。</a:t>
            </a:r>
            <a:endParaRPr kumimoji="1" lang="en-US" altLang="ja-JP" dirty="0" smtClean="0"/>
          </a:p>
          <a:p>
            <a:r>
              <a:rPr kumimoji="1" lang="ja-JP" altLang="en-US" dirty="0" smtClean="0"/>
              <a:t>拘禁後は、</a:t>
            </a:r>
            <a:r>
              <a:rPr kumimoji="1" lang="en-US" altLang="ja-JP" dirty="0" smtClean="0"/>
              <a:t>22</a:t>
            </a:r>
            <a:r>
              <a:rPr kumimoji="1" lang="ja-JP" altLang="en-US" dirty="0" smtClean="0"/>
              <a:t>歳に達するまで、児童養護施設に人身拘束できる改悪も。</a:t>
            </a:r>
            <a:endParaRPr kumimoji="1" lang="en-US" altLang="ja-JP" dirty="0" smtClean="0"/>
          </a:p>
          <a:p>
            <a:pPr marL="0" indent="0">
              <a:buNone/>
            </a:pPr>
            <a:r>
              <a:rPr kumimoji="1" lang="en-US" altLang="ja-JP" dirty="0" smtClean="0"/>
              <a:t>【</a:t>
            </a:r>
            <a:r>
              <a:rPr kumimoji="1" lang="ja-JP" altLang="en-US" dirty="0" smtClean="0"/>
              <a:t>参考</a:t>
            </a:r>
            <a:r>
              <a:rPr kumimoji="1" lang="en-US" altLang="ja-JP" dirty="0" smtClean="0"/>
              <a:t>】</a:t>
            </a:r>
            <a:r>
              <a:rPr kumimoji="1" lang="en-US" altLang="ja-JP" b="1" dirty="0">
                <a:solidFill>
                  <a:srgbClr val="C00000"/>
                </a:solidFill>
              </a:rPr>
              <a:t>SEALDs</a:t>
            </a:r>
            <a:r>
              <a:rPr kumimoji="1" lang="ja-JP" altLang="en-US" b="1" dirty="0" smtClean="0">
                <a:solidFill>
                  <a:srgbClr val="FF0000"/>
                </a:solidFill>
              </a:rPr>
              <a:t>：　</a:t>
            </a:r>
            <a:r>
              <a:rPr kumimoji="1" lang="en-US" altLang="ja-JP" dirty="0" smtClean="0"/>
              <a:t>2015</a:t>
            </a:r>
            <a:r>
              <a:rPr kumimoji="1" lang="ja-JP" altLang="en-US" dirty="0" smtClean="0"/>
              <a:t>年５月３日発足。同年中に、安保法制への国会前抗議活動を強化。大学生が活動家の中心。</a:t>
            </a:r>
            <a:endParaRPr kumimoji="1" lang="en-US" altLang="ja-JP" dirty="0" smtClean="0"/>
          </a:p>
        </p:txBody>
      </p:sp>
      <p:sp>
        <p:nvSpPr>
          <p:cNvPr id="7" name="スライド番号プレースホルダー 6"/>
          <p:cNvSpPr>
            <a:spLocks noGrp="1"/>
          </p:cNvSpPr>
          <p:nvPr>
            <p:ph type="sldNum" sz="quarter" idx="12"/>
          </p:nvPr>
        </p:nvSpPr>
        <p:spPr/>
        <p:txBody>
          <a:bodyPr/>
          <a:lstStyle/>
          <a:p>
            <a:fld id="{9DAB3369-7666-44EB-AEA9-5FA9440DB40A}" type="slidenum">
              <a:rPr lang="en-US" smtClean="0"/>
              <a:pPr/>
              <a:t>54</a:t>
            </a:fld>
            <a:endParaRPr lang="en-US" dirty="0"/>
          </a:p>
        </p:txBody>
      </p:sp>
      <p:cxnSp>
        <p:nvCxnSpPr>
          <p:cNvPr id="5" name="直線コネクタ 4"/>
          <p:cNvCxnSpPr/>
          <p:nvPr/>
        </p:nvCxnSpPr>
        <p:spPr>
          <a:xfrm>
            <a:off x="6324600" y="1913609"/>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781800" y="5057707"/>
            <a:ext cx="1179576" cy="19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SEALDs」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7" y="134819"/>
            <a:ext cx="8978408" cy="50483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禁止 3"/>
          <p:cNvSpPr/>
          <p:nvPr/>
        </p:nvSpPr>
        <p:spPr>
          <a:xfrm>
            <a:off x="2064364" y="134819"/>
            <a:ext cx="5181600" cy="5057707"/>
          </a:xfrm>
          <a:prstGeom prst="noSmoking">
            <a:avLst>
              <a:gd name="adj" fmla="val 14572"/>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spTree>
    <p:extLst>
      <p:ext uri="{BB962C8B-B14F-4D97-AF65-F5344CB8AC3E}">
        <p14:creationId xmlns:p14="http://schemas.microsoft.com/office/powerpoint/2010/main" val="395449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subTnLst>
                                    <p:audio>
                                      <p:cMediaNode vol="76000">
                                        <p:cTn display="0" masterRel="sameClick">
                                          <p:stCondLst>
                                            <p:cond evt="begin" delay="0">
                                              <p:tn val="5"/>
                                            </p:cond>
                                          </p:stCondLst>
                                          <p:endCondLst>
                                            <p:cond evt="onStopAudio" delay="0">
                                              <p:tgtEl>
                                                <p:sldTgt/>
                                              </p:tgtEl>
                                            </p:cond>
                                          </p:endCondLst>
                                        </p:cTn>
                                        <p:tgtEl>
                                          <p:sndTgt r:embed="rId2" name="Smashing-Yuri_Santana-1233262689.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24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subTnLst>
                                    <p:audio>
                                      <p:cMediaNode vol="76000">
                                        <p:cTn display="0" masterRel="sameClick">
                                          <p:stCondLst>
                                            <p:cond evt="begin" delay="0">
                                              <p:tn val="25"/>
                                            </p:cond>
                                          </p:stCondLst>
                                          <p:endCondLst>
                                            <p:cond evt="onStopAudio" delay="0">
                                              <p:tgtEl>
                                                <p:sldTgt/>
                                              </p:tgtEl>
                                            </p:cond>
                                          </p:endCondLst>
                                        </p:cTn>
                                        <p:tgtEl>
                                          <p:sndTgt r:embed="rId2" name="Smashing-Yuri_Santana-1233262689.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1593181" y="2986229"/>
            <a:ext cx="5546527" cy="304800"/>
          </a:xfrm>
          <a:prstGeom prst="triangle">
            <a:avLst>
              <a:gd name="adj" fmla="val 48445"/>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371600" y="1828800"/>
            <a:ext cx="2743200" cy="990599"/>
          </a:xfrm>
          <a:prstGeom prst="ellipse">
            <a:avLst/>
          </a:prstGeom>
          <a:solidFill>
            <a:schemeClr val="accent4">
              <a:lumMod val="40000"/>
              <a:lumOff val="60000"/>
              <a:alpha val="99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i="1" dirty="0" smtClean="0">
                <a:solidFill>
                  <a:schemeClr val="accent4">
                    <a:lumMod val="50000"/>
                  </a:schemeClr>
                </a:solidFill>
              </a:rPr>
              <a:t>福島原発破壊があっても、原発をやめない⇒</a:t>
            </a:r>
            <a:endParaRPr lang="en-US" altLang="ja-JP" sz="1400" b="1" i="1" dirty="0" smtClean="0">
              <a:solidFill>
                <a:schemeClr val="accent4">
                  <a:lumMod val="50000"/>
                </a:schemeClr>
              </a:solidFill>
            </a:endParaRPr>
          </a:p>
          <a:p>
            <a:pPr algn="ctr"/>
            <a:r>
              <a:rPr lang="ja-JP" altLang="en-US" sz="1400" b="1" i="1" dirty="0" smtClean="0">
                <a:solidFill>
                  <a:schemeClr val="bg1"/>
                </a:solidFill>
              </a:rPr>
              <a:t>日本の核武装準備</a:t>
            </a:r>
            <a:r>
              <a:rPr lang="en-US" sz="1400" b="1" i="1" dirty="0" smtClean="0">
                <a:solidFill>
                  <a:schemeClr val="bg1"/>
                </a:solidFill>
              </a:rPr>
              <a:t>.</a:t>
            </a:r>
            <a:endParaRPr lang="en-US" sz="1400" b="1" i="1" dirty="0">
              <a:solidFill>
                <a:schemeClr val="bg1"/>
              </a:solidFill>
            </a:endParaRPr>
          </a:p>
        </p:txBody>
      </p:sp>
      <p:sp>
        <p:nvSpPr>
          <p:cNvPr id="18" name="Oval 17"/>
          <p:cNvSpPr/>
          <p:nvPr/>
        </p:nvSpPr>
        <p:spPr>
          <a:xfrm>
            <a:off x="4334989" y="1804243"/>
            <a:ext cx="2786998" cy="1015157"/>
          </a:xfrm>
          <a:prstGeom prst="ellipse">
            <a:avLst/>
          </a:prstGeom>
          <a:solidFill>
            <a:schemeClr val="accent4">
              <a:lumMod val="40000"/>
              <a:lumOff val="60000"/>
              <a:alpha val="99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i="1" dirty="0" smtClean="0">
                <a:solidFill>
                  <a:schemeClr val="accent4">
                    <a:lumMod val="50000"/>
                  </a:schemeClr>
                </a:solidFill>
              </a:rPr>
              <a:t>暴力団取締りのための凶器準備集合罪⇒</a:t>
            </a:r>
            <a:r>
              <a:rPr lang="en-US" altLang="ja-JP" sz="1400" b="1" i="1" dirty="0" smtClean="0">
                <a:solidFill>
                  <a:schemeClr val="accent4">
                    <a:lumMod val="50000"/>
                  </a:schemeClr>
                </a:solidFill>
              </a:rPr>
              <a:t/>
            </a:r>
            <a:br>
              <a:rPr lang="en-US" altLang="ja-JP" sz="1400" b="1" i="1" dirty="0" smtClean="0">
                <a:solidFill>
                  <a:schemeClr val="accent4">
                    <a:lumMod val="50000"/>
                  </a:schemeClr>
                </a:solidFill>
              </a:rPr>
            </a:br>
            <a:r>
              <a:rPr lang="ja-JP" altLang="en-US" sz="1400" b="1" i="1" dirty="0" smtClean="0">
                <a:solidFill>
                  <a:schemeClr val="bg1"/>
                </a:solidFill>
              </a:rPr>
              <a:t>反体制派の抑圧に使用</a:t>
            </a:r>
            <a:endParaRPr lang="en-US" sz="1400" b="1" i="1" dirty="0">
              <a:solidFill>
                <a:schemeClr val="bg1"/>
              </a:solidFill>
            </a:endParaRPr>
          </a:p>
        </p:txBody>
      </p:sp>
      <p:sp>
        <p:nvSpPr>
          <p:cNvPr id="30" name="Rounded Rectangle 29"/>
          <p:cNvSpPr/>
          <p:nvPr/>
        </p:nvSpPr>
        <p:spPr>
          <a:xfrm>
            <a:off x="457200" y="3457859"/>
            <a:ext cx="8001000" cy="279054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rabicPeriod"/>
            </a:pPr>
            <a:r>
              <a:rPr lang="en-US" altLang="ja-JP" b="1" i="1" dirty="0" smtClean="0">
                <a:solidFill>
                  <a:schemeClr val="accent4">
                    <a:lumMod val="40000"/>
                    <a:lumOff val="60000"/>
                  </a:schemeClr>
                </a:solidFill>
              </a:rPr>
              <a:t>189</a:t>
            </a:r>
            <a:r>
              <a:rPr lang="ja-JP" altLang="en-US" b="1" i="1" dirty="0" smtClean="0">
                <a:solidFill>
                  <a:schemeClr val="accent4">
                    <a:lumMod val="40000"/>
                    <a:lumOff val="60000"/>
                  </a:schemeClr>
                </a:solidFill>
              </a:rPr>
              <a:t>に密告奨励</a:t>
            </a:r>
            <a:r>
              <a:rPr lang="ja-JP" altLang="en-US" b="1" i="1" dirty="0" smtClean="0">
                <a:solidFill>
                  <a:schemeClr val="bg1"/>
                </a:solidFill>
              </a:rPr>
              <a:t>⇒ｱﾝﾈﾌﾗﾝｸも隣人に密告されｹﾞｼｭﾀﾎﾟにより強制収容所へ</a:t>
            </a:r>
            <a:endParaRPr lang="en-US" altLang="ja-JP" b="1" i="1" dirty="0">
              <a:solidFill>
                <a:schemeClr val="bg1"/>
              </a:solidFill>
            </a:endParaRPr>
          </a:p>
          <a:p>
            <a:pPr marL="342900" indent="-342900">
              <a:lnSpc>
                <a:spcPct val="150000"/>
              </a:lnSpc>
              <a:buFont typeface="+mj-lt"/>
              <a:buAutoNum type="arabicPeriod"/>
            </a:pPr>
            <a:r>
              <a:rPr lang="ja-JP" altLang="en-US" b="1" i="1" dirty="0" smtClean="0">
                <a:solidFill>
                  <a:schemeClr val="accent4">
                    <a:lumMod val="40000"/>
                    <a:lumOff val="60000"/>
                  </a:schemeClr>
                </a:solidFill>
              </a:rPr>
              <a:t>権力に反すると令状も証拠もなく人身拘束</a:t>
            </a:r>
            <a:r>
              <a:rPr lang="ja-JP" altLang="en-US" b="1" i="1" dirty="0" smtClean="0">
                <a:solidFill>
                  <a:schemeClr val="bg1"/>
                </a:solidFill>
              </a:rPr>
              <a:t>⇒反戦活動家にもすぐ適用可能</a:t>
            </a:r>
            <a:endParaRPr lang="en-US" altLang="ja-JP" b="1" i="1" dirty="0" smtClean="0">
              <a:solidFill>
                <a:schemeClr val="bg1"/>
              </a:solidFill>
            </a:endParaRPr>
          </a:p>
          <a:p>
            <a:pPr marL="342900" indent="-342900">
              <a:lnSpc>
                <a:spcPct val="150000"/>
              </a:lnSpc>
              <a:buFont typeface="+mj-lt"/>
              <a:buAutoNum type="arabicPeriod"/>
            </a:pPr>
            <a:r>
              <a:rPr lang="ja-JP" altLang="en-US" b="1" i="1" dirty="0" smtClean="0">
                <a:solidFill>
                  <a:schemeClr val="accent4">
                    <a:lumMod val="40000"/>
                    <a:lumOff val="60000"/>
                  </a:schemeClr>
                </a:solidFill>
              </a:rPr>
              <a:t>児相収容所内での向精神薬投与</a:t>
            </a:r>
            <a:r>
              <a:rPr lang="ja-JP" altLang="en-US" b="1" i="1" dirty="0" smtClean="0">
                <a:solidFill>
                  <a:schemeClr val="bg1"/>
                </a:solidFill>
              </a:rPr>
              <a:t>⇒ソ連で一般的だった反体制派洗脳手法</a:t>
            </a:r>
            <a:endParaRPr lang="en-US" altLang="ja-JP" b="1" i="1" dirty="0" smtClean="0">
              <a:solidFill>
                <a:schemeClr val="bg1"/>
              </a:solidFill>
            </a:endParaRPr>
          </a:p>
          <a:p>
            <a:pPr marL="342900" indent="-342900">
              <a:lnSpc>
                <a:spcPct val="150000"/>
              </a:lnSpc>
              <a:buFont typeface="+mj-lt"/>
              <a:buAutoNum type="arabicPeriod"/>
            </a:pPr>
            <a:r>
              <a:rPr lang="ja-JP" altLang="en-US" b="1" i="1" dirty="0">
                <a:solidFill>
                  <a:schemeClr val="accent4">
                    <a:lumMod val="40000"/>
                    <a:lumOff val="60000"/>
                  </a:schemeClr>
                </a:solidFill>
              </a:rPr>
              <a:t>何度でも更新可能</a:t>
            </a:r>
            <a:r>
              <a:rPr lang="ja-JP" altLang="en-US" b="1" i="1" dirty="0" smtClean="0">
                <a:solidFill>
                  <a:schemeClr val="accent4">
                    <a:lumMod val="40000"/>
                    <a:lumOff val="60000"/>
                  </a:schemeClr>
                </a:solidFill>
              </a:rPr>
              <a:t>な「一時」保護</a:t>
            </a:r>
            <a:r>
              <a:rPr lang="ja-JP" altLang="en-US" b="1" i="1" dirty="0">
                <a:solidFill>
                  <a:schemeClr val="accent4">
                    <a:lumMod val="40000"/>
                    <a:lumOff val="60000"/>
                  </a:schemeClr>
                </a:solidFill>
              </a:rPr>
              <a:t>と施設措置期間</a:t>
            </a:r>
            <a:r>
              <a:rPr lang="ja-JP" altLang="en-US" b="1" i="1" dirty="0" smtClean="0">
                <a:solidFill>
                  <a:schemeClr val="bg1"/>
                </a:solidFill>
              </a:rPr>
              <a:t>⇒無期限の予防拘禁</a:t>
            </a:r>
            <a:endParaRPr lang="en-US" altLang="ja-JP" b="1" i="1" dirty="0" smtClean="0">
              <a:solidFill>
                <a:schemeClr val="bg1"/>
              </a:solidFill>
            </a:endParaRPr>
          </a:p>
          <a:p>
            <a:pPr marL="342900" indent="-342900">
              <a:lnSpc>
                <a:spcPct val="150000"/>
              </a:lnSpc>
              <a:buFont typeface="+mj-lt"/>
              <a:buAutoNum type="arabicPeriod"/>
            </a:pPr>
            <a:r>
              <a:rPr lang="ja-JP" altLang="en-US" b="1" i="1" dirty="0" smtClean="0">
                <a:solidFill>
                  <a:schemeClr val="accent4">
                    <a:lumMod val="40000"/>
                    <a:lumOff val="60000"/>
                  </a:schemeClr>
                </a:solidFill>
              </a:rPr>
              <a:t>児福法対象年齢を</a:t>
            </a:r>
            <a:r>
              <a:rPr lang="en-US" altLang="ja-JP" b="1" i="1" dirty="0" smtClean="0">
                <a:solidFill>
                  <a:schemeClr val="accent4">
                    <a:lumMod val="40000"/>
                    <a:lumOff val="60000"/>
                  </a:schemeClr>
                </a:solidFill>
              </a:rPr>
              <a:t>20</a:t>
            </a:r>
            <a:r>
              <a:rPr lang="ja-JP" altLang="en-US" b="1" i="1" dirty="0" smtClean="0">
                <a:solidFill>
                  <a:schemeClr val="accent4">
                    <a:lumMod val="40000"/>
                    <a:lumOff val="60000"/>
                  </a:schemeClr>
                </a:solidFill>
              </a:rPr>
              <a:t>歳</a:t>
            </a:r>
            <a:r>
              <a:rPr lang="en-US" altLang="ja-JP" b="1" i="1" dirty="0">
                <a:solidFill>
                  <a:schemeClr val="accent4">
                    <a:lumMod val="40000"/>
                    <a:lumOff val="60000"/>
                  </a:schemeClr>
                </a:solidFill>
              </a:rPr>
              <a:t>&amp;</a:t>
            </a:r>
            <a:r>
              <a:rPr lang="ja-JP" altLang="en-US" b="1" i="1" dirty="0" smtClean="0">
                <a:solidFill>
                  <a:schemeClr val="accent4">
                    <a:lumMod val="40000"/>
                    <a:lumOff val="60000"/>
                  </a:schemeClr>
                </a:solidFill>
              </a:rPr>
              <a:t>養護施設入所</a:t>
            </a:r>
            <a:r>
              <a:rPr lang="en-US" altLang="ja-JP" b="1" i="1" dirty="0" smtClean="0">
                <a:solidFill>
                  <a:schemeClr val="accent4">
                    <a:lumMod val="40000"/>
                    <a:lumOff val="60000"/>
                  </a:schemeClr>
                </a:solidFill>
              </a:rPr>
              <a:t>22</a:t>
            </a:r>
            <a:r>
              <a:rPr lang="ja-JP" altLang="en-US" b="1" i="1" dirty="0" smtClean="0">
                <a:solidFill>
                  <a:schemeClr val="accent4">
                    <a:lumMod val="40000"/>
                    <a:lumOff val="60000"/>
                  </a:schemeClr>
                </a:solidFill>
              </a:rPr>
              <a:t>歳まで拡大</a:t>
            </a:r>
            <a:r>
              <a:rPr lang="ja-JP" altLang="en-US" b="1" i="1" dirty="0" smtClean="0">
                <a:solidFill>
                  <a:schemeClr val="bg1"/>
                </a:solidFill>
              </a:rPr>
              <a:t>⇒大学生を一網打尽</a:t>
            </a:r>
            <a:endParaRPr lang="en-US" altLang="ja-JP" b="1" i="1" dirty="0" smtClean="0">
              <a:solidFill>
                <a:schemeClr val="bg1"/>
              </a:solidFill>
            </a:endParaRPr>
          </a:p>
          <a:p>
            <a:pPr marL="342900" indent="-342900">
              <a:lnSpc>
                <a:spcPct val="150000"/>
              </a:lnSpc>
              <a:buFont typeface="+mj-lt"/>
              <a:buAutoNum type="arabicPeriod"/>
            </a:pPr>
            <a:r>
              <a:rPr lang="en-US" altLang="ja-JP" b="1" i="1" dirty="0" smtClean="0">
                <a:solidFill>
                  <a:schemeClr val="accent4">
                    <a:lumMod val="40000"/>
                    <a:lumOff val="60000"/>
                  </a:schemeClr>
                </a:solidFill>
              </a:rPr>
              <a:t>(</a:t>
            </a:r>
            <a:r>
              <a:rPr lang="ja-JP" altLang="en-US" b="1" i="1" dirty="0" smtClean="0">
                <a:solidFill>
                  <a:schemeClr val="accent4">
                    <a:lumMod val="40000"/>
                    <a:lumOff val="60000"/>
                  </a:schemeClr>
                </a:solidFill>
              </a:rPr>
              <a:t>元</a:t>
            </a:r>
            <a:r>
              <a:rPr lang="en-US" altLang="ja-JP" b="1" i="1" dirty="0" smtClean="0">
                <a:solidFill>
                  <a:schemeClr val="accent4">
                    <a:lumMod val="40000"/>
                    <a:lumOff val="60000"/>
                  </a:schemeClr>
                </a:solidFill>
              </a:rPr>
              <a:t>)</a:t>
            </a:r>
            <a:r>
              <a:rPr lang="ja-JP" altLang="en-US" b="1" i="1" dirty="0" smtClean="0">
                <a:solidFill>
                  <a:schemeClr val="accent4">
                    <a:lumMod val="40000"/>
                    <a:lumOff val="60000"/>
                  </a:schemeClr>
                </a:solidFill>
              </a:rPr>
              <a:t>警察官を児相職員に採用</a:t>
            </a:r>
            <a:r>
              <a:rPr lang="ja-JP" altLang="en-US" b="1" i="1" dirty="0" smtClean="0">
                <a:solidFill>
                  <a:schemeClr val="bg1"/>
                </a:solidFill>
              </a:rPr>
              <a:t>⇒児相の公安機関化</a:t>
            </a:r>
            <a:endParaRPr lang="en-US" b="1" i="1" dirty="0">
              <a:solidFill>
                <a:schemeClr val="bg1"/>
              </a:solidFill>
            </a:endParaRPr>
          </a:p>
        </p:txBody>
      </p:sp>
      <p:sp>
        <p:nvSpPr>
          <p:cNvPr id="3" name="スライド番号プレースホルダー 2"/>
          <p:cNvSpPr>
            <a:spLocks noGrp="1"/>
          </p:cNvSpPr>
          <p:nvPr>
            <p:ph type="sldNum" sz="quarter" idx="12"/>
          </p:nvPr>
        </p:nvSpPr>
        <p:spPr/>
        <p:txBody>
          <a:bodyPr/>
          <a:lstStyle/>
          <a:p>
            <a:fld id="{9DAB3369-7666-44EB-AEA9-5FA9440DB40A}" type="slidenum">
              <a:rPr lang="en-US" smtClean="0"/>
              <a:pPr/>
              <a:t>55</a:t>
            </a:fld>
            <a:endParaRPr lang="en-US" dirty="0"/>
          </a:p>
        </p:txBody>
      </p:sp>
      <p:sp>
        <p:nvSpPr>
          <p:cNvPr id="12" name="タイトル 1"/>
          <p:cNvSpPr txBox="1">
            <a:spLocks/>
          </p:cNvSpPr>
          <p:nvPr/>
        </p:nvSpPr>
        <p:spPr>
          <a:xfrm>
            <a:off x="7620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2800" b="1" dirty="0" smtClean="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まとめ</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　隠れたｱｼﾞｪﾝﾀﾞ＝</a:t>
            </a:r>
            <a:endPar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a:p>
            <a:pPr algn="l"/>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機能的治安法</a:t>
            </a:r>
            <a:r>
              <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制度として</a:t>
            </a: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の</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rPr>
              <a:t>児虐法・児相</a:t>
            </a:r>
            <a:endParaRPr kumimoji="1" lang="en-GB"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endParaRPr>
          </a:p>
        </p:txBody>
      </p:sp>
      <p:sp>
        <p:nvSpPr>
          <p:cNvPr id="5" name="角丸四角形 4"/>
          <p:cNvSpPr/>
          <p:nvPr/>
        </p:nvSpPr>
        <p:spPr>
          <a:xfrm>
            <a:off x="1905000" y="2438400"/>
            <a:ext cx="1676400" cy="228600"/>
          </a:xfrm>
          <a:prstGeom prst="roundRect">
            <a:avLst/>
          </a:prstGeom>
          <a:solidFill>
            <a:schemeClr val="bg2"/>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14" name="角丸四角形 13"/>
          <p:cNvSpPr/>
          <p:nvPr/>
        </p:nvSpPr>
        <p:spPr>
          <a:xfrm>
            <a:off x="4876800" y="2422451"/>
            <a:ext cx="1844749" cy="226828"/>
          </a:xfrm>
          <a:prstGeom prst="roundRect">
            <a:avLst/>
          </a:prstGeom>
          <a:solidFill>
            <a:schemeClr val="bg2"/>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15" name="角丸四角形 14"/>
          <p:cNvSpPr/>
          <p:nvPr/>
        </p:nvSpPr>
        <p:spPr>
          <a:xfrm>
            <a:off x="2819400" y="3711017"/>
            <a:ext cx="5334000" cy="328850"/>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solidFill>
                <a:schemeClr val="accent4">
                  <a:lumMod val="75000"/>
                </a:schemeClr>
              </a:solidFill>
            </a:endParaRPr>
          </a:p>
        </p:txBody>
      </p:sp>
      <p:sp>
        <p:nvSpPr>
          <p:cNvPr id="16" name="角丸四角形 15"/>
          <p:cNvSpPr/>
          <p:nvPr/>
        </p:nvSpPr>
        <p:spPr>
          <a:xfrm>
            <a:off x="5334000" y="4122711"/>
            <a:ext cx="2914152" cy="328850"/>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19" name="角丸四角形 18"/>
          <p:cNvSpPr/>
          <p:nvPr/>
        </p:nvSpPr>
        <p:spPr>
          <a:xfrm>
            <a:off x="4495799" y="4517561"/>
            <a:ext cx="3752851" cy="328850"/>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21" name="角丸四角形 20"/>
          <p:cNvSpPr/>
          <p:nvPr/>
        </p:nvSpPr>
        <p:spPr>
          <a:xfrm>
            <a:off x="5943600" y="4935144"/>
            <a:ext cx="2304553" cy="328850"/>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22" name="角丸四角形 21"/>
          <p:cNvSpPr/>
          <p:nvPr/>
        </p:nvSpPr>
        <p:spPr>
          <a:xfrm>
            <a:off x="6400800" y="5356710"/>
            <a:ext cx="1906496" cy="309105"/>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
        <p:nvSpPr>
          <p:cNvPr id="23" name="角丸四角形 22"/>
          <p:cNvSpPr/>
          <p:nvPr/>
        </p:nvSpPr>
        <p:spPr>
          <a:xfrm>
            <a:off x="4114800" y="5747901"/>
            <a:ext cx="2057400" cy="309105"/>
          </a:xfrm>
          <a:prstGeom prst="roundRect">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dirty="0"/>
          </a:p>
        </p:txBody>
      </p:sp>
    </p:spTree>
    <p:extLst>
      <p:ext uri="{BB962C8B-B14F-4D97-AF65-F5344CB8AC3E}">
        <p14:creationId xmlns:p14="http://schemas.microsoft.com/office/powerpoint/2010/main" val="332980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out)">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4"/>
                                        </p:tgtEl>
                                      </p:cBhvr>
                                    </p:animEffect>
                                    <p:anim calcmode="lin" valueType="num">
                                      <p:cBhvr>
                                        <p:cTn id="24" dur="1000"/>
                                        <p:tgtEl>
                                          <p:spTgt spid="14"/>
                                        </p:tgtEl>
                                        <p:attrNameLst>
                                          <p:attrName>ppt_x</p:attrName>
                                        </p:attrNameLst>
                                      </p:cBhvr>
                                      <p:tavLst>
                                        <p:tav tm="0">
                                          <p:val>
                                            <p:strVal val="ppt_x"/>
                                          </p:val>
                                        </p:tav>
                                        <p:tav tm="100000">
                                          <p:val>
                                            <p:strVal val="ppt_x"/>
                                          </p:val>
                                        </p:tav>
                                      </p:tavLst>
                                    </p:anim>
                                    <p:anim calcmode="lin" valueType="num">
                                      <p:cBhvr>
                                        <p:cTn id="25" dur="1000"/>
                                        <p:tgtEl>
                                          <p:spTgt spid="14"/>
                                        </p:tgtEl>
                                        <p:attrNameLst>
                                          <p:attrName>ppt_y</p:attrName>
                                        </p:attrNameLst>
                                      </p:cBhvr>
                                      <p:tavLst>
                                        <p:tav tm="0">
                                          <p:val>
                                            <p:strVal val="ppt_y"/>
                                          </p:val>
                                        </p:tav>
                                        <p:tav tm="100000">
                                          <p:val>
                                            <p:strVal val="ppt_y+.1"/>
                                          </p:val>
                                        </p:tav>
                                      </p:tavLst>
                                    </p:anim>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0">
                                            <p:bg/>
                                          </p:spTgt>
                                        </p:tgtEl>
                                        <p:attrNameLst>
                                          <p:attrName>style.visibility</p:attrName>
                                        </p:attrNameLst>
                                      </p:cBhvr>
                                      <p:to>
                                        <p:strVal val="visible"/>
                                      </p:to>
                                    </p:set>
                                    <p:animEffect transition="in" filter="box(out)">
                                      <p:cBhvr>
                                        <p:cTn id="36" dur="2000"/>
                                        <p:tgtEl>
                                          <p:spTgt spid="30">
                                            <p:bg/>
                                          </p:spTgt>
                                        </p:tgtEl>
                                      </p:cBhvr>
                                    </p:animEffect>
                                  </p:childTnLst>
                                </p:cTn>
                              </p:par>
                              <p:par>
                                <p:cTn id="37" presetID="10" presetClass="entr" presetSubtype="0" fill="hold" grpId="1" nodeType="withEffect">
                                  <p:stCondLst>
                                    <p:cond delay="12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22" presetClass="entr" presetSubtype="4" fill="hold" grpId="1" nodeType="withEffect">
                                  <p:stCondLst>
                                    <p:cond delay="125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10" presetClass="entr" presetSubtype="0" fill="hold" grpId="1" nodeType="withEffect">
                                  <p:stCondLst>
                                    <p:cond delay="125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1" nodeType="withEffect">
                                  <p:stCondLst>
                                    <p:cond delay="125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fade">
                                      <p:cBhvr>
                                        <p:cTn id="59" dur="500"/>
                                        <p:tgtEl>
                                          <p:spTgt spid="3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grpId="0" nodeType="clickEffect">
                                  <p:stCondLst>
                                    <p:cond delay="0"/>
                                  </p:stCondLst>
                                  <p:childTnLst>
                                    <p:animEffect transition="out" filter="fade">
                                      <p:cBhvr>
                                        <p:cTn id="63" dur="1000"/>
                                        <p:tgtEl>
                                          <p:spTgt spid="15"/>
                                        </p:tgtEl>
                                      </p:cBhvr>
                                    </p:animEffect>
                                    <p:anim calcmode="lin" valueType="num">
                                      <p:cBhvr>
                                        <p:cTn id="64" dur="1000"/>
                                        <p:tgtEl>
                                          <p:spTgt spid="15"/>
                                        </p:tgtEl>
                                        <p:attrNameLst>
                                          <p:attrName>ppt_x</p:attrName>
                                        </p:attrNameLst>
                                      </p:cBhvr>
                                      <p:tavLst>
                                        <p:tav tm="0">
                                          <p:val>
                                            <p:strVal val="ppt_x"/>
                                          </p:val>
                                        </p:tav>
                                        <p:tav tm="100000">
                                          <p:val>
                                            <p:strVal val="ppt_x"/>
                                          </p:val>
                                        </p:tav>
                                      </p:tavLst>
                                    </p:anim>
                                    <p:anim calcmode="lin" valueType="num">
                                      <p:cBhvr>
                                        <p:cTn id="65" dur="1000"/>
                                        <p:tgtEl>
                                          <p:spTgt spid="15"/>
                                        </p:tgtEl>
                                        <p:attrNameLst>
                                          <p:attrName>ppt_y</p:attrName>
                                        </p:attrNameLst>
                                      </p:cBhvr>
                                      <p:tavLst>
                                        <p:tav tm="0">
                                          <p:val>
                                            <p:strVal val="ppt_y"/>
                                          </p:val>
                                        </p:tav>
                                        <p:tav tm="100000">
                                          <p:val>
                                            <p:strVal val="ppt_y+.1"/>
                                          </p:val>
                                        </p:tav>
                                      </p:tavLst>
                                    </p:anim>
                                    <p:set>
                                      <p:cBhvr>
                                        <p:cTn id="66" dur="1" fill="hold">
                                          <p:stCondLst>
                                            <p:cond delay="9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xEl>
                                              <p:pRg st="1" end="1"/>
                                            </p:txEl>
                                          </p:spTgt>
                                        </p:tgtEl>
                                        <p:attrNameLst>
                                          <p:attrName>style.visibility</p:attrName>
                                        </p:attrNameLst>
                                      </p:cBhvr>
                                      <p:to>
                                        <p:strVal val="visible"/>
                                      </p:to>
                                    </p:set>
                                    <p:animEffect transition="in" filter="fade">
                                      <p:cBhvr>
                                        <p:cTn id="71" dur="500"/>
                                        <p:tgtEl>
                                          <p:spTgt spid="30">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16"/>
                                        </p:tgtEl>
                                      </p:cBhvr>
                                    </p:animEffect>
                                    <p:anim calcmode="lin" valueType="num">
                                      <p:cBhvr>
                                        <p:cTn id="76" dur="1000"/>
                                        <p:tgtEl>
                                          <p:spTgt spid="16"/>
                                        </p:tgtEl>
                                        <p:attrNameLst>
                                          <p:attrName>ppt_x</p:attrName>
                                        </p:attrNameLst>
                                      </p:cBhvr>
                                      <p:tavLst>
                                        <p:tav tm="0">
                                          <p:val>
                                            <p:strVal val="ppt_x"/>
                                          </p:val>
                                        </p:tav>
                                        <p:tav tm="100000">
                                          <p:val>
                                            <p:strVal val="ppt_x"/>
                                          </p:val>
                                        </p:tav>
                                      </p:tavLst>
                                    </p:anim>
                                    <p:anim calcmode="lin" valueType="num">
                                      <p:cBhvr>
                                        <p:cTn id="77" dur="1000"/>
                                        <p:tgtEl>
                                          <p:spTgt spid="16"/>
                                        </p:tgtEl>
                                        <p:attrNameLst>
                                          <p:attrName>ppt_y</p:attrName>
                                        </p:attrNameLst>
                                      </p:cBhvr>
                                      <p:tavLst>
                                        <p:tav tm="0">
                                          <p:val>
                                            <p:strVal val="ppt_y"/>
                                          </p:val>
                                        </p:tav>
                                        <p:tav tm="100000">
                                          <p:val>
                                            <p:strVal val="ppt_y+.1"/>
                                          </p:val>
                                        </p:tav>
                                      </p:tavLst>
                                    </p:anim>
                                    <p:set>
                                      <p:cBhvr>
                                        <p:cTn id="78" dur="1" fill="hold">
                                          <p:stCondLst>
                                            <p:cond delay="9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
                                            <p:txEl>
                                              <p:pRg st="2" end="2"/>
                                            </p:txEl>
                                          </p:spTgt>
                                        </p:tgtEl>
                                        <p:attrNameLst>
                                          <p:attrName>style.visibility</p:attrName>
                                        </p:attrNameLst>
                                      </p:cBhvr>
                                      <p:to>
                                        <p:strVal val="visible"/>
                                      </p:to>
                                    </p:set>
                                    <p:animEffect transition="in" filter="fade">
                                      <p:cBhvr>
                                        <p:cTn id="83" dur="500"/>
                                        <p:tgtEl>
                                          <p:spTgt spid="30">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19"/>
                                        </p:tgtEl>
                                      </p:cBhvr>
                                    </p:animEffect>
                                    <p:anim calcmode="lin" valueType="num">
                                      <p:cBhvr>
                                        <p:cTn id="88" dur="1000"/>
                                        <p:tgtEl>
                                          <p:spTgt spid="19"/>
                                        </p:tgtEl>
                                        <p:attrNameLst>
                                          <p:attrName>ppt_x</p:attrName>
                                        </p:attrNameLst>
                                      </p:cBhvr>
                                      <p:tavLst>
                                        <p:tav tm="0">
                                          <p:val>
                                            <p:strVal val="ppt_x"/>
                                          </p:val>
                                        </p:tav>
                                        <p:tav tm="100000">
                                          <p:val>
                                            <p:strVal val="ppt_x"/>
                                          </p:val>
                                        </p:tav>
                                      </p:tavLst>
                                    </p:anim>
                                    <p:anim calcmode="lin" valueType="num">
                                      <p:cBhvr>
                                        <p:cTn id="89" dur="1000"/>
                                        <p:tgtEl>
                                          <p:spTgt spid="19"/>
                                        </p:tgtEl>
                                        <p:attrNameLst>
                                          <p:attrName>ppt_y</p:attrName>
                                        </p:attrNameLst>
                                      </p:cBhvr>
                                      <p:tavLst>
                                        <p:tav tm="0">
                                          <p:val>
                                            <p:strVal val="ppt_y"/>
                                          </p:val>
                                        </p:tav>
                                        <p:tav tm="100000">
                                          <p:val>
                                            <p:strVal val="ppt_y+.1"/>
                                          </p:val>
                                        </p:tav>
                                      </p:tavLst>
                                    </p:anim>
                                    <p:set>
                                      <p:cBhvr>
                                        <p:cTn id="90" dur="1" fill="hold">
                                          <p:stCondLst>
                                            <p:cond delay="999"/>
                                          </p:stCondLst>
                                        </p:cTn>
                                        <p:tgtEl>
                                          <p:spTgt spid="1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
                                            <p:txEl>
                                              <p:pRg st="3" end="3"/>
                                            </p:txEl>
                                          </p:spTgt>
                                        </p:tgtEl>
                                        <p:attrNameLst>
                                          <p:attrName>style.visibility</p:attrName>
                                        </p:attrNameLst>
                                      </p:cBhvr>
                                      <p:to>
                                        <p:strVal val="visible"/>
                                      </p:to>
                                    </p:set>
                                    <p:animEffect transition="in" filter="fade">
                                      <p:cBhvr>
                                        <p:cTn id="95" dur="500"/>
                                        <p:tgtEl>
                                          <p:spTgt spid="30">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xit" presetSubtype="0" fill="hold" grpId="0" nodeType="clickEffect">
                                  <p:stCondLst>
                                    <p:cond delay="0"/>
                                  </p:stCondLst>
                                  <p:childTnLst>
                                    <p:animEffect transition="out" filter="fade">
                                      <p:cBhvr>
                                        <p:cTn id="99" dur="1000"/>
                                        <p:tgtEl>
                                          <p:spTgt spid="21"/>
                                        </p:tgtEl>
                                      </p:cBhvr>
                                    </p:animEffect>
                                    <p:anim calcmode="lin" valueType="num">
                                      <p:cBhvr>
                                        <p:cTn id="100" dur="1000"/>
                                        <p:tgtEl>
                                          <p:spTgt spid="21"/>
                                        </p:tgtEl>
                                        <p:attrNameLst>
                                          <p:attrName>ppt_x</p:attrName>
                                        </p:attrNameLst>
                                      </p:cBhvr>
                                      <p:tavLst>
                                        <p:tav tm="0">
                                          <p:val>
                                            <p:strVal val="ppt_x"/>
                                          </p:val>
                                        </p:tav>
                                        <p:tav tm="100000">
                                          <p:val>
                                            <p:strVal val="ppt_x"/>
                                          </p:val>
                                        </p:tav>
                                      </p:tavLst>
                                    </p:anim>
                                    <p:anim calcmode="lin" valueType="num">
                                      <p:cBhvr>
                                        <p:cTn id="101" dur="1000"/>
                                        <p:tgtEl>
                                          <p:spTgt spid="21"/>
                                        </p:tgtEl>
                                        <p:attrNameLst>
                                          <p:attrName>ppt_y</p:attrName>
                                        </p:attrNameLst>
                                      </p:cBhvr>
                                      <p:tavLst>
                                        <p:tav tm="0">
                                          <p:val>
                                            <p:strVal val="ppt_y"/>
                                          </p:val>
                                        </p:tav>
                                        <p:tav tm="100000">
                                          <p:val>
                                            <p:strVal val="ppt_y+.1"/>
                                          </p:val>
                                        </p:tav>
                                      </p:tavLst>
                                    </p:anim>
                                    <p:set>
                                      <p:cBhvr>
                                        <p:cTn id="102" dur="1" fill="hold">
                                          <p:stCondLst>
                                            <p:cond delay="999"/>
                                          </p:stCondLst>
                                        </p:cTn>
                                        <p:tgtEl>
                                          <p:spTgt spid="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0">
                                            <p:txEl>
                                              <p:pRg st="4" end="4"/>
                                            </p:txEl>
                                          </p:spTgt>
                                        </p:tgtEl>
                                        <p:attrNameLst>
                                          <p:attrName>style.visibility</p:attrName>
                                        </p:attrNameLst>
                                      </p:cBhvr>
                                      <p:to>
                                        <p:strVal val="visible"/>
                                      </p:to>
                                    </p:set>
                                    <p:animEffect transition="in" filter="fade">
                                      <p:cBhvr>
                                        <p:cTn id="107" dur="500"/>
                                        <p:tgtEl>
                                          <p:spTgt spid="30">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0" nodeType="clickEffect">
                                  <p:stCondLst>
                                    <p:cond delay="0"/>
                                  </p:stCondLst>
                                  <p:childTnLst>
                                    <p:animEffect transition="out" filter="fade">
                                      <p:cBhvr>
                                        <p:cTn id="111" dur="1000"/>
                                        <p:tgtEl>
                                          <p:spTgt spid="22"/>
                                        </p:tgtEl>
                                      </p:cBhvr>
                                    </p:animEffect>
                                    <p:anim calcmode="lin" valueType="num">
                                      <p:cBhvr>
                                        <p:cTn id="112" dur="1000"/>
                                        <p:tgtEl>
                                          <p:spTgt spid="22"/>
                                        </p:tgtEl>
                                        <p:attrNameLst>
                                          <p:attrName>ppt_x</p:attrName>
                                        </p:attrNameLst>
                                      </p:cBhvr>
                                      <p:tavLst>
                                        <p:tav tm="0">
                                          <p:val>
                                            <p:strVal val="ppt_x"/>
                                          </p:val>
                                        </p:tav>
                                        <p:tav tm="100000">
                                          <p:val>
                                            <p:strVal val="ppt_x"/>
                                          </p:val>
                                        </p:tav>
                                      </p:tavLst>
                                    </p:anim>
                                    <p:anim calcmode="lin" valueType="num">
                                      <p:cBhvr>
                                        <p:cTn id="113" dur="1000"/>
                                        <p:tgtEl>
                                          <p:spTgt spid="22"/>
                                        </p:tgtEl>
                                        <p:attrNameLst>
                                          <p:attrName>ppt_y</p:attrName>
                                        </p:attrNameLst>
                                      </p:cBhvr>
                                      <p:tavLst>
                                        <p:tav tm="0">
                                          <p:val>
                                            <p:strVal val="ppt_y"/>
                                          </p:val>
                                        </p:tav>
                                        <p:tav tm="100000">
                                          <p:val>
                                            <p:strVal val="ppt_y+.1"/>
                                          </p:val>
                                        </p:tav>
                                      </p:tavLst>
                                    </p:anim>
                                    <p:set>
                                      <p:cBhvr>
                                        <p:cTn id="114" dur="1" fill="hold">
                                          <p:stCondLst>
                                            <p:cond delay="999"/>
                                          </p:stCondLst>
                                        </p:cTn>
                                        <p:tgtEl>
                                          <p:spTgt spid="2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0">
                                            <p:txEl>
                                              <p:pRg st="5" end="5"/>
                                            </p:txEl>
                                          </p:spTgt>
                                        </p:tgtEl>
                                        <p:attrNameLst>
                                          <p:attrName>style.visibility</p:attrName>
                                        </p:attrNameLst>
                                      </p:cBhvr>
                                      <p:to>
                                        <p:strVal val="visible"/>
                                      </p:to>
                                    </p:set>
                                    <p:animEffect transition="in" filter="fade">
                                      <p:cBhvr>
                                        <p:cTn id="119" dur="500"/>
                                        <p:tgtEl>
                                          <p:spTgt spid="30">
                                            <p:txEl>
                                              <p:pRg st="5" end="5"/>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xit" presetSubtype="0" fill="hold" grpId="0" nodeType="clickEffect">
                                  <p:stCondLst>
                                    <p:cond delay="0"/>
                                  </p:stCondLst>
                                  <p:childTnLst>
                                    <p:animEffect transition="out" filter="fade">
                                      <p:cBhvr>
                                        <p:cTn id="123" dur="1000"/>
                                        <p:tgtEl>
                                          <p:spTgt spid="23"/>
                                        </p:tgtEl>
                                      </p:cBhvr>
                                    </p:animEffect>
                                    <p:anim calcmode="lin" valueType="num">
                                      <p:cBhvr>
                                        <p:cTn id="124" dur="1000"/>
                                        <p:tgtEl>
                                          <p:spTgt spid="23"/>
                                        </p:tgtEl>
                                        <p:attrNameLst>
                                          <p:attrName>ppt_x</p:attrName>
                                        </p:attrNameLst>
                                      </p:cBhvr>
                                      <p:tavLst>
                                        <p:tav tm="0">
                                          <p:val>
                                            <p:strVal val="ppt_x"/>
                                          </p:val>
                                        </p:tav>
                                        <p:tav tm="100000">
                                          <p:val>
                                            <p:strVal val="ppt_x"/>
                                          </p:val>
                                        </p:tav>
                                      </p:tavLst>
                                    </p:anim>
                                    <p:anim calcmode="lin" valueType="num">
                                      <p:cBhvr>
                                        <p:cTn id="125" dur="1000"/>
                                        <p:tgtEl>
                                          <p:spTgt spid="23"/>
                                        </p:tgtEl>
                                        <p:attrNameLst>
                                          <p:attrName>ppt_y</p:attrName>
                                        </p:attrNameLst>
                                      </p:cBhvr>
                                      <p:tavLst>
                                        <p:tav tm="0">
                                          <p:val>
                                            <p:strVal val="ppt_y"/>
                                          </p:val>
                                        </p:tav>
                                        <p:tav tm="100000">
                                          <p:val>
                                            <p:strVal val="ppt_y+.1"/>
                                          </p:val>
                                        </p:tav>
                                      </p:tavLst>
                                    </p:anim>
                                    <p:set>
                                      <p:cBhvr>
                                        <p:cTn id="126"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30" grpId="0" uiExpand="1" build="allAtOnce" animBg="1"/>
      <p:bldP spid="5" grpId="0" animBg="1"/>
      <p:bldP spid="14" grpId="0" animBg="1"/>
      <p:bldP spid="15" grpId="0" animBg="1"/>
      <p:bldP spid="15" grpId="1" animBg="1"/>
      <p:bldP spid="16" grpId="0" animBg="1"/>
      <p:bldP spid="16" grpId="1" animBg="1"/>
      <p:bldP spid="19" grpId="0" animBg="1"/>
      <p:bldP spid="19" grpId="1" animBg="1"/>
      <p:bldP spid="21" grpId="0" animBg="1"/>
      <p:bldP spid="21" grpId="1" animBg="1"/>
      <p:bldP spid="22" grpId="0" animBg="1"/>
      <p:bldP spid="22" grpId="1" animBg="1"/>
      <p:bldP spid="23" grpId="0" animBg="1"/>
      <p:bldP spid="23"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3026834"/>
            <a:ext cx="6400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a:noFill/>
              </a:ln>
              <a:effectLst/>
              <a:uLnTx/>
              <a:uFillTx/>
              <a:latin typeface="Arial" pitchFamily="34" charset="0"/>
              <a:ea typeface="+mj-ea"/>
              <a:cs typeface="Arial"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800" b="1" dirty="0" smtClean="0">
                <a:latin typeface="Rosewood Std Regular" panose="04090804040204020202" pitchFamily="82" charset="0"/>
                <a:ea typeface="+mj-ea"/>
                <a:cs typeface="Arial" pitchFamily="34" charset="0"/>
              </a:rPr>
              <a:t>Thank you for your kind attention</a:t>
            </a:r>
          </a:p>
          <a:p>
            <a:pPr marL="0" marR="0" lvl="0" indent="0"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effectLst/>
                <a:uLnTx/>
                <a:uFillTx/>
                <a:latin typeface="Arial" pitchFamily="34" charset="0"/>
                <a:ea typeface="+mj-ea"/>
                <a:cs typeface="Arial" pitchFamily="34" charset="0"/>
              </a:rPr>
              <a:t/>
            </a:r>
            <a:br>
              <a:rPr kumimoji="0" lang="ru-RU" sz="4000" b="1" i="0" u="none" strike="noStrike" kern="1200" cap="none" spc="0" normalizeH="0" baseline="0" noProof="0" dirty="0" smtClean="0">
                <a:ln>
                  <a:noFill/>
                </a:ln>
                <a:effectLst/>
                <a:uLnTx/>
                <a:uFillTx/>
                <a:latin typeface="Arial" pitchFamily="34" charset="0"/>
                <a:ea typeface="+mj-ea"/>
                <a:cs typeface="Arial" pitchFamily="34" charset="0"/>
              </a:rPr>
            </a:br>
            <a:r>
              <a:rPr kumimoji="0" lang="ja-JP" altLang="en-US" sz="3600" b="1" i="0" u="none" strike="noStrike" kern="1200" cap="none" spc="0" normalizeH="0" baseline="0" noProof="0" dirty="0" smtClean="0">
                <a:ln>
                  <a:noFill/>
                </a:ln>
                <a:effectLst/>
                <a:uLnTx/>
                <a:uFillTx/>
                <a:latin typeface="HGP行書体" panose="03000600000000000000" pitchFamily="66" charset="-128"/>
                <a:ea typeface="HGP行書体" panose="03000600000000000000" pitchFamily="66" charset="-128"/>
                <a:cs typeface="Arial" pitchFamily="34" charset="0"/>
              </a:rPr>
              <a:t>ご</a:t>
            </a:r>
            <a:r>
              <a:rPr lang="ja-JP" altLang="en-US" sz="3600" b="1" noProof="0" dirty="0" smtClean="0">
                <a:latin typeface="HGP行書体" panose="03000600000000000000" pitchFamily="66" charset="-128"/>
                <a:ea typeface="HGP行書体" panose="03000600000000000000" pitchFamily="66" charset="-128"/>
                <a:cs typeface="Arial" pitchFamily="34" charset="0"/>
              </a:rPr>
              <a:t>質問はありませんか</a:t>
            </a:r>
            <a:endParaRPr kumimoji="0" lang="en-US" sz="3600" b="1" i="0" u="none" strike="noStrike" kern="1200" cap="none" spc="0" normalizeH="0" baseline="0" noProof="0" dirty="0" smtClean="0">
              <a:ln>
                <a:noFill/>
              </a:ln>
              <a:effectLst/>
              <a:uLnTx/>
              <a:uFillTx/>
              <a:latin typeface="HGP行書体" panose="03000600000000000000" pitchFamily="66" charset="-128"/>
              <a:ea typeface="HGP行書体" panose="03000600000000000000" pitchFamily="66" charset="-128"/>
              <a:cs typeface="Arial"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4000" b="1" dirty="0">
              <a:latin typeface="Arial" pitchFamily="34" charset="0"/>
              <a:ea typeface="+mj-ea"/>
              <a:cs typeface="Arial" pitchFamily="34" charset="0"/>
            </a:endParaRPr>
          </a:p>
        </p:txBody>
      </p:sp>
      <p:sp>
        <p:nvSpPr>
          <p:cNvPr id="5" name="Rectangle 2"/>
          <p:cNvSpPr txBox="1">
            <a:spLocks noChangeArrowheads="1"/>
          </p:cNvSpPr>
          <p:nvPr/>
        </p:nvSpPr>
        <p:spPr>
          <a:xfrm>
            <a:off x="5983514" y="-524403"/>
            <a:ext cx="3124200" cy="5105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0" b="1" i="0" u="none" strike="noStrike" kern="1200" cap="none" spc="0" normalizeH="0" baseline="0" noProof="0" dirty="0" smtClean="0">
                <a:ln>
                  <a:noFill/>
                </a:ln>
                <a:solidFill>
                  <a:schemeClr val="accent3"/>
                </a:solidFill>
                <a:effectLst/>
                <a:uLnTx/>
                <a:uFillTx/>
                <a:latin typeface="Century Gothic" pitchFamily="34" charset="0"/>
                <a:ea typeface="+mj-ea"/>
                <a:cs typeface="Arial" pitchFamily="34" charset="0"/>
              </a:rPr>
              <a:t>!</a:t>
            </a:r>
          </a:p>
        </p:txBody>
      </p:sp>
      <p:sp>
        <p:nvSpPr>
          <p:cNvPr id="6" name="Rectangle 2"/>
          <p:cNvSpPr txBox="1">
            <a:spLocks noChangeArrowheads="1"/>
          </p:cNvSpPr>
          <p:nvPr/>
        </p:nvSpPr>
        <p:spPr>
          <a:xfrm>
            <a:off x="6781800" y="4102893"/>
            <a:ext cx="1676400" cy="2249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0" b="1" dirty="0" smtClean="0">
                <a:solidFill>
                  <a:schemeClr val="accent3"/>
                </a:solidFill>
                <a:latin typeface="Century Gothic" pitchFamily="34" charset="0"/>
                <a:ea typeface="+mj-ea"/>
                <a:cs typeface="Arial" pitchFamily="34" charset="0"/>
              </a:rPr>
              <a:t>?</a:t>
            </a:r>
            <a:endParaRPr kumimoji="0" lang="en-US" sz="20000" b="1" i="0" u="none" strike="noStrike" kern="1200" cap="none" spc="0" normalizeH="0" baseline="0" noProof="0" dirty="0" smtClean="0">
              <a:ln>
                <a:noFill/>
              </a:ln>
              <a:solidFill>
                <a:schemeClr val="accent3"/>
              </a:solidFill>
              <a:effectLst/>
              <a:uLnTx/>
              <a:uFillTx/>
              <a:latin typeface="Century Gothic" pitchFamily="34" charset="0"/>
              <a:ea typeface="+mj-ea"/>
              <a:cs typeface="Arial" pitchFamily="34" charset="0"/>
            </a:endParaRPr>
          </a:p>
        </p:txBody>
      </p:sp>
      <p:sp>
        <p:nvSpPr>
          <p:cNvPr id="8" name="Rectangle 2"/>
          <p:cNvSpPr txBox="1">
            <a:spLocks noChangeArrowheads="1"/>
          </p:cNvSpPr>
          <p:nvPr/>
        </p:nvSpPr>
        <p:spPr>
          <a:xfrm>
            <a:off x="4432440" y="3932237"/>
            <a:ext cx="838200" cy="1295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0" b="1" dirty="0" smtClean="0">
                <a:solidFill>
                  <a:schemeClr val="accent3"/>
                </a:solidFill>
                <a:latin typeface="Century Gothic" pitchFamily="34" charset="0"/>
                <a:ea typeface="+mj-ea"/>
                <a:cs typeface="Arial" pitchFamily="34" charset="0"/>
              </a:rPr>
              <a:t>?</a:t>
            </a:r>
            <a:endParaRPr kumimoji="0" lang="en-US" sz="10000" b="1" i="0" u="none" strike="noStrike" kern="1200" cap="none" spc="0" normalizeH="0" baseline="0" noProof="0" dirty="0" smtClean="0">
              <a:ln>
                <a:noFill/>
              </a:ln>
              <a:solidFill>
                <a:schemeClr val="accent3"/>
              </a:solidFill>
              <a:effectLst/>
              <a:uLnTx/>
              <a:uFillTx/>
              <a:latin typeface="Century Gothic" pitchFamily="34" charset="0"/>
              <a:ea typeface="+mj-ea"/>
              <a:cs typeface="Arial" pitchFamily="34" charset="0"/>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56</a:t>
            </a:fld>
            <a:endParaRPr lang="en-US" dirty="0"/>
          </a:p>
        </p:txBody>
      </p:sp>
    </p:spTree>
    <p:extLst>
      <p:ext uri="{BB962C8B-B14F-4D97-AF65-F5344CB8AC3E}">
        <p14:creationId xmlns:p14="http://schemas.microsoft.com/office/powerpoint/2010/main" val="2226788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DAB3369-7666-44EB-AEA9-5FA9440DB40A}" type="slidenum">
              <a:rPr lang="en-US" smtClean="0"/>
              <a:pPr/>
              <a:t>57</a:t>
            </a:fld>
            <a:endParaRPr lang="en-US" dirty="0"/>
          </a:p>
        </p:txBody>
      </p:sp>
    </p:spTree>
    <p:extLst>
      <p:ext uri="{BB962C8B-B14F-4D97-AF65-F5344CB8AC3E}">
        <p14:creationId xmlns:p14="http://schemas.microsoft.com/office/powerpoint/2010/main" val="4147755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3400" y="2104189"/>
            <a:ext cx="8153400" cy="4749800"/>
          </a:xfrm>
          <a:prstGeom prst="rect">
            <a:avLst/>
          </a:prstGeom>
          <a:noFill/>
        </p:spPr>
      </p:sp>
      <p:sp>
        <p:nvSpPr>
          <p:cNvPr id="5" name="フリーフォーム 4"/>
          <p:cNvSpPr/>
          <p:nvPr/>
        </p:nvSpPr>
        <p:spPr>
          <a:xfrm>
            <a:off x="3599691" y="2134021"/>
            <a:ext cx="2469896" cy="2469896"/>
          </a:xfrm>
          <a:custGeom>
            <a:avLst/>
            <a:gdLst>
              <a:gd name="connsiteX0" fmla="*/ 0 w 2469896"/>
              <a:gd name="connsiteY0" fmla="*/ 1234948 h 2469896"/>
              <a:gd name="connsiteX1" fmla="*/ 1234948 w 2469896"/>
              <a:gd name="connsiteY1" fmla="*/ 0 h 2469896"/>
              <a:gd name="connsiteX2" fmla="*/ 2469896 w 2469896"/>
              <a:gd name="connsiteY2" fmla="*/ 1234948 h 2469896"/>
              <a:gd name="connsiteX3" fmla="*/ 1234948 w 2469896"/>
              <a:gd name="connsiteY3" fmla="*/ 2469896 h 2469896"/>
              <a:gd name="connsiteX4" fmla="*/ 0 w 2469896"/>
              <a:gd name="connsiteY4" fmla="*/ 1234948 h 24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896" h="2469896">
                <a:moveTo>
                  <a:pt x="0" y="1234948"/>
                </a:moveTo>
                <a:cubicBezTo>
                  <a:pt x="0" y="552905"/>
                  <a:pt x="552905" y="0"/>
                  <a:pt x="1234948" y="0"/>
                </a:cubicBezTo>
                <a:cubicBezTo>
                  <a:pt x="1916991" y="0"/>
                  <a:pt x="2469896" y="552905"/>
                  <a:pt x="2469896" y="1234948"/>
                </a:cubicBezTo>
                <a:cubicBezTo>
                  <a:pt x="2469896" y="1916991"/>
                  <a:pt x="1916991" y="2469896"/>
                  <a:pt x="1234948" y="2469896"/>
                </a:cubicBezTo>
                <a:cubicBezTo>
                  <a:pt x="552905" y="2469896"/>
                  <a:pt x="0" y="1916991"/>
                  <a:pt x="0" y="1234948"/>
                </a:cubicBezTo>
                <a:close/>
              </a:path>
            </a:pathLst>
          </a:custGeom>
          <a:solidFill>
            <a:srgbClr val="A10B1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284988" tIns="332486" rIns="284988" bIns="1353693" numCol="1" spcCol="1270" anchor="ctr" anchorCtr="0">
            <a:noAutofit/>
          </a:bodyPr>
          <a:lstStyle/>
          <a:p>
            <a:pPr lvl="0" algn="ctr" defTabSz="1422400">
              <a:lnSpc>
                <a:spcPct val="90000"/>
              </a:lnSpc>
              <a:spcBef>
                <a:spcPct val="0"/>
              </a:spcBef>
              <a:spcAft>
                <a:spcPct val="35000"/>
              </a:spcAft>
            </a:pPr>
            <a:endParaRPr lang="en-US" altLang="ja-JP" sz="3200" kern="1200" dirty="0" smtClean="0"/>
          </a:p>
          <a:p>
            <a:pPr lvl="0" algn="ctr" defTabSz="1422400">
              <a:lnSpc>
                <a:spcPct val="90000"/>
              </a:lnSpc>
              <a:spcBef>
                <a:spcPct val="0"/>
              </a:spcBef>
              <a:spcAft>
                <a:spcPct val="35000"/>
              </a:spcAft>
            </a:pPr>
            <a:r>
              <a:rPr lang="ja-JP" altLang="en-US" sz="3200" kern="1200" dirty="0" smtClean="0">
                <a:solidFill>
                  <a:srgbClr val="FFFF00"/>
                </a:solidFill>
                <a:effectLst>
                  <a:outerShdw blurRad="38100" dist="38100" dir="2700000" algn="tl">
                    <a:srgbClr val="000000">
                      <a:alpha val="43137"/>
                    </a:srgbClr>
                  </a:outerShdw>
                </a:effectLst>
              </a:rPr>
              <a:t>児童虐待防止法</a:t>
            </a:r>
            <a:endParaRPr lang="en-US" sz="3200" kern="1200" dirty="0">
              <a:solidFill>
                <a:srgbClr val="FFFF00"/>
              </a:solidFill>
              <a:effectLst>
                <a:outerShdw blurRad="38100" dist="38100" dir="2700000" algn="tl">
                  <a:srgbClr val="000000">
                    <a:alpha val="43137"/>
                  </a:srgbClr>
                </a:outerShdw>
              </a:effectLst>
            </a:endParaRPr>
          </a:p>
        </p:txBody>
      </p:sp>
      <p:sp>
        <p:nvSpPr>
          <p:cNvPr id="6" name="フリーフォーム 5"/>
          <p:cNvSpPr/>
          <p:nvPr/>
        </p:nvSpPr>
        <p:spPr>
          <a:xfrm>
            <a:off x="1132313" y="1791814"/>
            <a:ext cx="2183684" cy="2223128"/>
          </a:xfrm>
          <a:custGeom>
            <a:avLst/>
            <a:gdLst>
              <a:gd name="connsiteX0" fmla="*/ 0 w 2183684"/>
              <a:gd name="connsiteY0" fmla="*/ 1111564 h 2223128"/>
              <a:gd name="connsiteX1" fmla="*/ 1091842 w 2183684"/>
              <a:gd name="connsiteY1" fmla="*/ 0 h 2223128"/>
              <a:gd name="connsiteX2" fmla="*/ 2183684 w 2183684"/>
              <a:gd name="connsiteY2" fmla="*/ 1111564 h 2223128"/>
              <a:gd name="connsiteX3" fmla="*/ 1091842 w 2183684"/>
              <a:gd name="connsiteY3" fmla="*/ 2223128 h 2223128"/>
              <a:gd name="connsiteX4" fmla="*/ 0 w 2183684"/>
              <a:gd name="connsiteY4" fmla="*/ 1111564 h 2223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684" h="2223128">
                <a:moveTo>
                  <a:pt x="0" y="1111564"/>
                </a:moveTo>
                <a:cubicBezTo>
                  <a:pt x="0" y="497664"/>
                  <a:pt x="488834" y="0"/>
                  <a:pt x="1091842" y="0"/>
                </a:cubicBezTo>
                <a:cubicBezTo>
                  <a:pt x="1694850" y="0"/>
                  <a:pt x="2183684" y="497664"/>
                  <a:pt x="2183684" y="1111564"/>
                </a:cubicBezTo>
                <a:cubicBezTo>
                  <a:pt x="2183684" y="1725464"/>
                  <a:pt x="1694850" y="2223128"/>
                  <a:pt x="1091842" y="2223128"/>
                </a:cubicBezTo>
                <a:cubicBezTo>
                  <a:pt x="488834" y="2223128"/>
                  <a:pt x="0" y="1725464"/>
                  <a:pt x="0" y="1111564"/>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432000" tIns="612000" rIns="167976" bIns="256515" numCol="1" spcCol="1270" anchor="ctr" anchorCtr="0">
            <a:noAutofit/>
          </a:bodyPr>
          <a:lstStyle/>
          <a:p>
            <a:pPr indent="-457200" defTabSz="1244600">
              <a:lnSpc>
                <a:spcPct val="90000"/>
              </a:lnSpc>
              <a:spcBef>
                <a:spcPct val="0"/>
              </a:spcBef>
              <a:spcAft>
                <a:spcPct val="35000"/>
              </a:spcAft>
            </a:pPr>
            <a:r>
              <a:rPr kumimoji="1" lang="ja-JP" altLang="en-US" sz="2800" b="1" dirty="0">
                <a:effectLst>
                  <a:outerShdw blurRad="38100" dist="38100" dir="2700000" algn="tl">
                    <a:srgbClr val="000000">
                      <a:alpha val="43137"/>
                    </a:srgbClr>
                  </a:outerShdw>
                </a:effectLst>
              </a:rPr>
              <a:t>民法第</a:t>
            </a:r>
            <a:r>
              <a:rPr kumimoji="1" lang="en-US" altLang="ja-JP" sz="2800" b="1" dirty="0">
                <a:effectLst>
                  <a:outerShdw blurRad="38100" dist="38100" dir="2700000" algn="tl">
                    <a:srgbClr val="000000">
                      <a:alpha val="43137"/>
                    </a:srgbClr>
                  </a:outerShdw>
                </a:effectLst>
              </a:rPr>
              <a:t>822</a:t>
            </a:r>
            <a:r>
              <a:rPr kumimoji="1" lang="ja-JP" altLang="en-US" sz="2800" b="1" dirty="0">
                <a:effectLst>
                  <a:outerShdw blurRad="38100" dist="38100" dir="2700000" algn="tl">
                    <a:srgbClr val="000000">
                      <a:alpha val="43137"/>
                    </a:srgbClr>
                  </a:outerShdw>
                </a:effectLst>
              </a:rPr>
              <a:t>条（懲戒権）</a:t>
            </a:r>
            <a:endParaRPr kumimoji="1" lang="en-GB" altLang="ja-JP" sz="2800" b="1" dirty="0">
              <a:effectLst>
                <a:outerShdw blurRad="38100" dist="38100" dir="2700000" algn="tl">
                  <a:srgbClr val="000000">
                    <a:alpha val="43137"/>
                  </a:srgbClr>
                </a:outerShdw>
              </a:effectLst>
            </a:endParaRPr>
          </a:p>
          <a:p>
            <a:pPr marL="0" lvl="0" indent="-457200" algn="l" defTabSz="1244600">
              <a:lnSpc>
                <a:spcPct val="90000"/>
              </a:lnSpc>
              <a:spcBef>
                <a:spcPct val="0"/>
              </a:spcBef>
              <a:spcAft>
                <a:spcPct val="35000"/>
              </a:spcAft>
            </a:pPr>
            <a:endParaRPr lang="en-US" sz="2800" kern="1200" dirty="0">
              <a:effectLst>
                <a:outerShdw blurRad="38100" dist="38100" dir="2700000" algn="tl">
                  <a:srgbClr val="000000">
                    <a:alpha val="43137"/>
                  </a:srgbClr>
                </a:outerShdw>
              </a:effectLst>
            </a:endParaRPr>
          </a:p>
        </p:txBody>
      </p:sp>
      <p:sp>
        <p:nvSpPr>
          <p:cNvPr id="7" name="フリーフォーム 6"/>
          <p:cNvSpPr/>
          <p:nvPr/>
        </p:nvSpPr>
        <p:spPr>
          <a:xfrm>
            <a:off x="6246712" y="1807889"/>
            <a:ext cx="2021140" cy="1984833"/>
          </a:xfrm>
          <a:custGeom>
            <a:avLst/>
            <a:gdLst>
              <a:gd name="connsiteX0" fmla="*/ 0 w 2021140"/>
              <a:gd name="connsiteY0" fmla="*/ 992417 h 1984833"/>
              <a:gd name="connsiteX1" fmla="*/ 1010570 w 2021140"/>
              <a:gd name="connsiteY1" fmla="*/ 0 h 1984833"/>
              <a:gd name="connsiteX2" fmla="*/ 2021140 w 2021140"/>
              <a:gd name="connsiteY2" fmla="*/ 992417 h 1984833"/>
              <a:gd name="connsiteX3" fmla="*/ 1010570 w 2021140"/>
              <a:gd name="connsiteY3" fmla="*/ 1984834 h 1984833"/>
              <a:gd name="connsiteX4" fmla="*/ 0 w 2021140"/>
              <a:gd name="connsiteY4" fmla="*/ 992417 h 198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0" h="1984833">
                <a:moveTo>
                  <a:pt x="0" y="992417"/>
                </a:moveTo>
                <a:cubicBezTo>
                  <a:pt x="0" y="444320"/>
                  <a:pt x="452448" y="0"/>
                  <a:pt x="1010570" y="0"/>
                </a:cubicBezTo>
                <a:cubicBezTo>
                  <a:pt x="1568692" y="0"/>
                  <a:pt x="2021140" y="444320"/>
                  <a:pt x="2021140" y="992417"/>
                </a:cubicBezTo>
                <a:cubicBezTo>
                  <a:pt x="2021140" y="1540514"/>
                  <a:pt x="1568692" y="1984834"/>
                  <a:pt x="1010570" y="1984834"/>
                </a:cubicBezTo>
                <a:cubicBezTo>
                  <a:pt x="452448" y="1984834"/>
                  <a:pt x="0" y="1540514"/>
                  <a:pt x="0" y="992417"/>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233208" tIns="756000" rIns="233209" bIns="267190" numCol="1" spcCol="1270" anchor="ctr" anchorCtr="0">
            <a:noAutofit/>
          </a:bodyPr>
          <a:lstStyle/>
          <a:p>
            <a:pPr lvl="0" algn="ctr" defTabSz="933450">
              <a:lnSpc>
                <a:spcPct val="90000"/>
              </a:lnSpc>
              <a:spcBef>
                <a:spcPct val="0"/>
              </a:spcBef>
              <a:spcAft>
                <a:spcPct val="35000"/>
              </a:spcAft>
            </a:pPr>
            <a:r>
              <a:rPr lang="ja-JP" altLang="en-US" sz="2000" kern="1200" dirty="0" smtClean="0">
                <a:effectLst>
                  <a:outerShdw blurRad="38100" dist="38100" dir="2700000" algn="tl">
                    <a:srgbClr val="000000">
                      <a:alpha val="43137"/>
                    </a:srgbClr>
                  </a:outerShdw>
                </a:effectLst>
              </a:rPr>
              <a:t>警察官職務執行法</a:t>
            </a:r>
            <a:r>
              <a:rPr lang="ja-JP" altLang="en-US" sz="2000" dirty="0" smtClean="0">
                <a:effectLst>
                  <a:outerShdw blurRad="38100" dist="38100" dir="2700000" algn="tl">
                    <a:srgbClr val="000000">
                      <a:alpha val="43137"/>
                    </a:srgbClr>
                  </a:outerShdw>
                </a:effectLst>
              </a:rPr>
              <a:t>第３条</a:t>
            </a:r>
            <a:r>
              <a:rPr lang="ja-JP" altLang="en-US" sz="1600" dirty="0" smtClean="0">
                <a:effectLst>
                  <a:outerShdw blurRad="38100" dist="38100" dir="2700000" algn="tl">
                    <a:srgbClr val="000000">
                      <a:alpha val="43137"/>
                    </a:srgbClr>
                  </a:outerShdw>
                </a:effectLst>
              </a:rPr>
              <a:t>（迷子保護義務、簡裁決定あっても最大</a:t>
            </a:r>
            <a:r>
              <a:rPr lang="en-US" altLang="ja-JP" sz="1600" dirty="0" smtClean="0">
                <a:effectLst>
                  <a:outerShdw blurRad="38100" dist="38100" dir="2700000" algn="tl">
                    <a:srgbClr val="000000">
                      <a:alpha val="43137"/>
                    </a:srgbClr>
                  </a:outerShdw>
                </a:effectLst>
              </a:rPr>
              <a:t>5</a:t>
            </a:r>
            <a:r>
              <a:rPr lang="ja-JP" altLang="en-US" sz="1600" dirty="0" smtClean="0">
                <a:effectLst>
                  <a:outerShdw blurRad="38100" dist="38100" dir="2700000" algn="tl">
                    <a:srgbClr val="000000">
                      <a:alpha val="43137"/>
                    </a:srgbClr>
                  </a:outerShdw>
                </a:effectLst>
              </a:rPr>
              <a:t>日間）</a:t>
            </a:r>
            <a:endParaRPr lang="en-US" altLang="ja-JP" sz="1600" kern="1200" dirty="0" smtClean="0">
              <a:effectLst>
                <a:outerShdw blurRad="38100" dist="38100" dir="2700000" algn="tl">
                  <a:srgbClr val="000000">
                    <a:alpha val="43137"/>
                  </a:srgbClr>
                </a:outerShdw>
              </a:effectLst>
            </a:endParaRPr>
          </a:p>
          <a:p>
            <a:pPr lvl="0" algn="ctr" defTabSz="933450">
              <a:lnSpc>
                <a:spcPct val="90000"/>
              </a:lnSpc>
              <a:spcBef>
                <a:spcPct val="0"/>
              </a:spcBef>
              <a:spcAft>
                <a:spcPct val="35000"/>
              </a:spcAft>
            </a:pPr>
            <a:endParaRPr lang="en-US" sz="2100" kern="1200" dirty="0">
              <a:effectLst>
                <a:outerShdw blurRad="38100" dist="38100" dir="2700000" algn="tl">
                  <a:srgbClr val="000000">
                    <a:alpha val="43137"/>
                  </a:srgbClr>
                </a:outerShdw>
              </a:effectLst>
            </a:endParaRPr>
          </a:p>
        </p:txBody>
      </p:sp>
      <p:sp>
        <p:nvSpPr>
          <p:cNvPr id="8" name="フリーフォーム 7"/>
          <p:cNvSpPr/>
          <p:nvPr/>
        </p:nvSpPr>
        <p:spPr>
          <a:xfrm>
            <a:off x="1613894" y="4236349"/>
            <a:ext cx="2236073" cy="2236073"/>
          </a:xfrm>
          <a:custGeom>
            <a:avLst/>
            <a:gdLst>
              <a:gd name="connsiteX0" fmla="*/ 0 w 2469896"/>
              <a:gd name="connsiteY0" fmla="*/ 1234948 h 2469896"/>
              <a:gd name="connsiteX1" fmla="*/ 1234948 w 2469896"/>
              <a:gd name="connsiteY1" fmla="*/ 0 h 2469896"/>
              <a:gd name="connsiteX2" fmla="*/ 2469896 w 2469896"/>
              <a:gd name="connsiteY2" fmla="*/ 1234948 h 2469896"/>
              <a:gd name="connsiteX3" fmla="*/ 1234948 w 2469896"/>
              <a:gd name="connsiteY3" fmla="*/ 2469896 h 2469896"/>
              <a:gd name="connsiteX4" fmla="*/ 0 w 2469896"/>
              <a:gd name="connsiteY4" fmla="*/ 1234948 h 24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896" h="2469896">
                <a:moveTo>
                  <a:pt x="0" y="1234948"/>
                </a:moveTo>
                <a:cubicBezTo>
                  <a:pt x="0" y="552905"/>
                  <a:pt x="552905" y="0"/>
                  <a:pt x="1234948" y="0"/>
                </a:cubicBezTo>
                <a:cubicBezTo>
                  <a:pt x="1916991" y="0"/>
                  <a:pt x="2469896" y="552905"/>
                  <a:pt x="2469896" y="1234948"/>
                </a:cubicBezTo>
                <a:cubicBezTo>
                  <a:pt x="2469896" y="1916991"/>
                  <a:pt x="1916991" y="2469896"/>
                  <a:pt x="1234948" y="2469896"/>
                </a:cubicBezTo>
                <a:cubicBezTo>
                  <a:pt x="552905" y="2469896"/>
                  <a:pt x="0" y="1916991"/>
                  <a:pt x="0" y="1234948"/>
                </a:cubicBezTo>
                <a:close/>
              </a:path>
            </a:pathLst>
          </a:custGeom>
          <a:gradFill>
            <a:gsLst>
              <a:gs pos="0">
                <a:schemeClr val="accent1">
                  <a:alpha val="50000"/>
                  <a:hueOff val="0"/>
                  <a:satOff val="0"/>
                  <a:lumOff val="0"/>
                  <a:alphaOff val="0"/>
                  <a:shade val="51000"/>
                  <a:satMod val="130000"/>
                </a:schemeClr>
              </a:gs>
              <a:gs pos="68000">
                <a:srgbClr val="00B415"/>
              </a:gs>
              <a:gs pos="100000">
                <a:schemeClr val="accent1">
                  <a:alpha val="50000"/>
                  <a:hueOff val="0"/>
                  <a:satOff val="0"/>
                  <a:lumOff val="0"/>
                  <a:alphaOff val="0"/>
                  <a:shade val="94000"/>
                  <a:satMod val="135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324000" tIns="284988" rIns="288000" bIns="284988" numCol="1" spcCol="1270" anchor="ctr" anchorCtr="0">
            <a:noAutofit/>
          </a:bodyPr>
          <a:lstStyle/>
          <a:p>
            <a:r>
              <a:rPr kumimoji="1" lang="ja-JP" altLang="en-US" sz="2000" b="1" dirty="0" smtClean="0">
                <a:effectLst>
                  <a:outerShdw blurRad="38100" dist="38100" dir="2700000" algn="tl">
                    <a:srgbClr val="000000">
                      <a:alpha val="43137"/>
                    </a:srgbClr>
                  </a:outerShdw>
                </a:effectLst>
              </a:rPr>
              <a:t>世界人権宣言第</a:t>
            </a:r>
            <a:r>
              <a:rPr kumimoji="1" lang="en-US" altLang="ja-JP" sz="2000" b="1" dirty="0" smtClean="0">
                <a:effectLst>
                  <a:outerShdw blurRad="38100" dist="38100" dir="2700000" algn="tl">
                    <a:srgbClr val="000000">
                      <a:alpha val="43137"/>
                    </a:srgbClr>
                  </a:outerShdw>
                </a:effectLst>
              </a:rPr>
              <a:t>16</a:t>
            </a:r>
            <a:r>
              <a:rPr kumimoji="1" lang="ja-JP" altLang="en-US" sz="2000" b="1" dirty="0" smtClean="0">
                <a:effectLst>
                  <a:outerShdw blurRad="38100" dist="38100" dir="2700000" algn="tl">
                    <a:srgbClr val="000000">
                      <a:alpha val="43137"/>
                    </a:srgbClr>
                  </a:outerShdw>
                </a:effectLst>
              </a:rPr>
              <a:t>条；国連児童の代替的養護指針第</a:t>
            </a:r>
            <a:r>
              <a:rPr kumimoji="1" lang="en-US" altLang="ja-JP" sz="2000" b="1" dirty="0" smtClean="0">
                <a:effectLst>
                  <a:outerShdw blurRad="38100" dist="38100" dir="2700000" algn="tl">
                    <a:srgbClr val="000000">
                      <a:alpha val="43137"/>
                    </a:srgbClr>
                  </a:outerShdw>
                </a:effectLst>
              </a:rPr>
              <a:t>3,14,20</a:t>
            </a:r>
            <a:r>
              <a:rPr kumimoji="1" lang="ja-JP" altLang="en-US" sz="2000" b="1" dirty="0" smtClean="0">
                <a:effectLst>
                  <a:outerShdw blurRad="38100" dist="38100" dir="2700000" algn="tl">
                    <a:srgbClr val="000000">
                      <a:alpha val="43137"/>
                    </a:srgbClr>
                  </a:outerShdw>
                </a:effectLst>
              </a:rPr>
              <a:t>項</a:t>
            </a:r>
            <a:endParaRPr kumimoji="1" lang="en-GB" altLang="ja-JP" sz="2000" b="1" dirty="0">
              <a:effectLst>
                <a:outerShdw blurRad="38100" dist="38100" dir="2700000" algn="tl">
                  <a:srgbClr val="000000">
                    <a:alpha val="43137"/>
                  </a:srgbClr>
                </a:outerShdw>
              </a:effectLst>
            </a:endParaRPr>
          </a:p>
        </p:txBody>
      </p:sp>
      <p:sp>
        <p:nvSpPr>
          <p:cNvPr id="13" name="TextBox 12"/>
          <p:cNvSpPr txBox="1"/>
          <p:nvPr/>
        </p:nvSpPr>
        <p:spPr>
          <a:xfrm>
            <a:off x="381000" y="116410"/>
            <a:ext cx="8305800" cy="1138773"/>
          </a:xfrm>
          <a:prstGeom prst="rect">
            <a:avLst/>
          </a:prstGeom>
          <a:noFill/>
        </p:spPr>
        <p:txBody>
          <a:bodyPr wrap="square" rtlCol="0">
            <a:spAutoFit/>
          </a:bodyPr>
          <a:lstStyle/>
          <a:p>
            <a:pPr algn="ctr"/>
            <a:r>
              <a:rPr kumimoji="1" lang="ja-JP" altLang="en-US" sz="4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児童虐待</a:t>
            </a:r>
            <a:r>
              <a:rPr kumimoji="1" lang="ja-JP" altLang="en-US" sz="40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防止</a:t>
            </a:r>
            <a:r>
              <a:rPr kumimoji="1" lang="ja-JP" altLang="en-US" sz="4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法</a:t>
            </a:r>
            <a:r>
              <a:rPr kumimoji="1" lang="ja-JP" altLang="en-US" sz="40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a:t>
            </a: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既存法制と整合性</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が</a:t>
            </a:r>
            <a:r>
              <a:rPr kumimoji="1" lang="ja-JP" altLang="en-US" sz="2800" b="1" dirty="0" err="1"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乏し</a:t>
            </a:r>
            <a:endParaRPr kumimoji="1" lang="en-US" altLang="ja-JP"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pPr algn="ct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a:t>
            </a:r>
            <a:r>
              <a:rPr kumimoji="1" lang="ja-JP" altLang="en-US" sz="2800" b="1" dirty="0" err="1"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い</a:t>
            </a:r>
            <a:r>
              <a:rPr kumimoji="1" lang="ja-JP" altLang="en-US" sz="28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欠陥</a:t>
            </a:r>
            <a:r>
              <a:rPr kumimoji="1" lang="ja-JP" alt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法律</a:t>
            </a:r>
            <a:endParaRPr kumimoji="1" lang="en-US" sz="28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2" name="スライド番号プレースホルダー 1"/>
          <p:cNvSpPr>
            <a:spLocks noGrp="1"/>
          </p:cNvSpPr>
          <p:nvPr>
            <p:ph type="sldNum" sz="quarter" idx="12"/>
          </p:nvPr>
        </p:nvSpPr>
        <p:spPr/>
        <p:txBody>
          <a:bodyPr/>
          <a:lstStyle/>
          <a:p>
            <a:fld id="{9DAB3369-7666-44EB-AEA9-5FA9440DB40A}" type="slidenum">
              <a:rPr lang="en-US" smtClean="0"/>
              <a:pPr/>
              <a:t>6</a:t>
            </a:fld>
            <a:endParaRPr lang="en-US"/>
          </a:p>
        </p:txBody>
      </p:sp>
      <p:sp>
        <p:nvSpPr>
          <p:cNvPr id="15" name="フリーフォーム 14"/>
          <p:cNvSpPr/>
          <p:nvPr/>
        </p:nvSpPr>
        <p:spPr>
          <a:xfrm>
            <a:off x="6114919" y="4033806"/>
            <a:ext cx="2225505" cy="2185527"/>
          </a:xfrm>
          <a:custGeom>
            <a:avLst/>
            <a:gdLst>
              <a:gd name="connsiteX0" fmla="*/ 0 w 2021140"/>
              <a:gd name="connsiteY0" fmla="*/ 992417 h 1984833"/>
              <a:gd name="connsiteX1" fmla="*/ 1010570 w 2021140"/>
              <a:gd name="connsiteY1" fmla="*/ 0 h 1984833"/>
              <a:gd name="connsiteX2" fmla="*/ 2021140 w 2021140"/>
              <a:gd name="connsiteY2" fmla="*/ 992417 h 1984833"/>
              <a:gd name="connsiteX3" fmla="*/ 1010570 w 2021140"/>
              <a:gd name="connsiteY3" fmla="*/ 1984834 h 1984833"/>
              <a:gd name="connsiteX4" fmla="*/ 0 w 2021140"/>
              <a:gd name="connsiteY4" fmla="*/ 992417 h 198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0" h="1984833">
                <a:moveTo>
                  <a:pt x="0" y="992417"/>
                </a:moveTo>
                <a:cubicBezTo>
                  <a:pt x="0" y="444320"/>
                  <a:pt x="452448" y="0"/>
                  <a:pt x="1010570" y="0"/>
                </a:cubicBezTo>
                <a:cubicBezTo>
                  <a:pt x="1568692" y="0"/>
                  <a:pt x="2021140" y="444320"/>
                  <a:pt x="2021140" y="992417"/>
                </a:cubicBezTo>
                <a:cubicBezTo>
                  <a:pt x="2021140" y="1540514"/>
                  <a:pt x="1568692" y="1984834"/>
                  <a:pt x="1010570" y="1984834"/>
                </a:cubicBezTo>
                <a:cubicBezTo>
                  <a:pt x="452448" y="1984834"/>
                  <a:pt x="0" y="1540514"/>
                  <a:pt x="0" y="992417"/>
                </a:cubicBezTo>
                <a:close/>
              </a:path>
            </a:pathLst>
          </a:custGeom>
          <a:gradFill>
            <a:gsLst>
              <a:gs pos="0">
                <a:schemeClr val="accent6">
                  <a:lumMod val="75000"/>
                </a:schemeClr>
              </a:gs>
              <a:gs pos="69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233208" tIns="1087841" rIns="233209" bIns="267190" numCol="1" spcCol="1270" anchor="ctr" anchorCtr="0">
            <a:noAutofit/>
          </a:bodyPr>
          <a:lstStyle/>
          <a:p>
            <a:pPr lvl="0" algn="ctr" defTabSz="93345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rPr>
              <a:t>子どもの権利条約</a:t>
            </a:r>
            <a:endParaRPr lang="en-US" altLang="ja-JP" sz="2800" b="1" kern="1200" dirty="0" smtClean="0">
              <a:effectLst>
                <a:outerShdw blurRad="38100" dist="38100" dir="2700000" algn="tl">
                  <a:srgbClr val="000000">
                    <a:alpha val="43137"/>
                  </a:srgbClr>
                </a:outerShdw>
              </a:effectLst>
            </a:endParaRPr>
          </a:p>
          <a:p>
            <a:pPr lvl="0" algn="ctr" defTabSz="933450">
              <a:lnSpc>
                <a:spcPct val="90000"/>
              </a:lnSpc>
              <a:spcBef>
                <a:spcPct val="0"/>
              </a:spcBef>
              <a:spcAft>
                <a:spcPct val="35000"/>
              </a:spcAft>
            </a:pPr>
            <a:endParaRPr lang="en-US" sz="2800" dirty="0">
              <a:effectLst>
                <a:outerShdw blurRad="38100" dist="38100" dir="2700000" algn="tl">
                  <a:srgbClr val="000000">
                    <a:alpha val="43137"/>
                  </a:srgbClr>
                </a:outerShdw>
              </a:effectLst>
            </a:endParaRPr>
          </a:p>
          <a:p>
            <a:pPr lvl="0" algn="ctr" defTabSz="933450">
              <a:lnSpc>
                <a:spcPct val="90000"/>
              </a:lnSpc>
              <a:spcBef>
                <a:spcPct val="0"/>
              </a:spcBef>
              <a:spcAft>
                <a:spcPct val="35000"/>
              </a:spcAft>
            </a:pPr>
            <a:endParaRPr lang="en-US" sz="2800" kern="1200" dirty="0">
              <a:effectLst>
                <a:outerShdw blurRad="38100" dist="38100" dir="2700000" algn="tl">
                  <a:srgbClr val="000000">
                    <a:alpha val="43137"/>
                  </a:srgbClr>
                </a:outerShdw>
              </a:effectLst>
            </a:endParaRPr>
          </a:p>
        </p:txBody>
      </p:sp>
      <p:sp>
        <p:nvSpPr>
          <p:cNvPr id="18" name="爆発 1 17"/>
          <p:cNvSpPr/>
          <p:nvPr/>
        </p:nvSpPr>
        <p:spPr>
          <a:xfrm>
            <a:off x="5691849" y="2560478"/>
            <a:ext cx="609600" cy="685800"/>
          </a:xfrm>
          <a:prstGeom prst="irregularSeal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GB"/>
          </a:p>
        </p:txBody>
      </p:sp>
      <p:sp>
        <p:nvSpPr>
          <p:cNvPr id="19" name="爆発 1 18"/>
          <p:cNvSpPr/>
          <p:nvPr/>
        </p:nvSpPr>
        <p:spPr>
          <a:xfrm>
            <a:off x="3422566" y="4063365"/>
            <a:ext cx="609600" cy="685800"/>
          </a:xfrm>
          <a:prstGeom prst="irregularSeal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GB"/>
          </a:p>
        </p:txBody>
      </p:sp>
      <p:sp>
        <p:nvSpPr>
          <p:cNvPr id="20" name="爆発 1 19"/>
          <p:cNvSpPr/>
          <p:nvPr/>
        </p:nvSpPr>
        <p:spPr>
          <a:xfrm>
            <a:off x="3206329" y="2666597"/>
            <a:ext cx="609600" cy="685800"/>
          </a:xfrm>
          <a:prstGeom prst="irregularSeal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GB"/>
          </a:p>
        </p:txBody>
      </p:sp>
      <p:sp>
        <p:nvSpPr>
          <p:cNvPr id="21" name="爆発 1 20"/>
          <p:cNvSpPr/>
          <p:nvPr/>
        </p:nvSpPr>
        <p:spPr>
          <a:xfrm>
            <a:off x="5645720" y="3965491"/>
            <a:ext cx="847733" cy="1027195"/>
          </a:xfrm>
          <a:prstGeom prst="irregularSeal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GB"/>
          </a:p>
        </p:txBody>
      </p:sp>
      <p:sp>
        <p:nvSpPr>
          <p:cNvPr id="22" name="フリーフォーム 21"/>
          <p:cNvSpPr/>
          <p:nvPr/>
        </p:nvSpPr>
        <p:spPr>
          <a:xfrm>
            <a:off x="3923814" y="4859868"/>
            <a:ext cx="2021140" cy="1984833"/>
          </a:xfrm>
          <a:custGeom>
            <a:avLst/>
            <a:gdLst>
              <a:gd name="connsiteX0" fmla="*/ 0 w 2021140"/>
              <a:gd name="connsiteY0" fmla="*/ 992417 h 1984833"/>
              <a:gd name="connsiteX1" fmla="*/ 1010570 w 2021140"/>
              <a:gd name="connsiteY1" fmla="*/ 0 h 1984833"/>
              <a:gd name="connsiteX2" fmla="*/ 2021140 w 2021140"/>
              <a:gd name="connsiteY2" fmla="*/ 992417 h 1984833"/>
              <a:gd name="connsiteX3" fmla="*/ 1010570 w 2021140"/>
              <a:gd name="connsiteY3" fmla="*/ 1984834 h 1984833"/>
              <a:gd name="connsiteX4" fmla="*/ 0 w 2021140"/>
              <a:gd name="connsiteY4" fmla="*/ 992417 h 1984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140" h="1984833">
                <a:moveTo>
                  <a:pt x="0" y="992417"/>
                </a:moveTo>
                <a:cubicBezTo>
                  <a:pt x="0" y="444320"/>
                  <a:pt x="452448" y="0"/>
                  <a:pt x="1010570" y="0"/>
                </a:cubicBezTo>
                <a:cubicBezTo>
                  <a:pt x="1568692" y="0"/>
                  <a:pt x="2021140" y="444320"/>
                  <a:pt x="2021140" y="992417"/>
                </a:cubicBezTo>
                <a:cubicBezTo>
                  <a:pt x="2021140" y="1540514"/>
                  <a:pt x="1568692" y="1984834"/>
                  <a:pt x="1010570" y="1984834"/>
                </a:cubicBezTo>
                <a:cubicBezTo>
                  <a:pt x="452448" y="1984834"/>
                  <a:pt x="0" y="1540514"/>
                  <a:pt x="0" y="992417"/>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spcFirstLastPara="0" vert="horz" wrap="square" lIns="233208" tIns="648000" rIns="233209" bIns="267190" numCol="1" spcCol="1270" anchor="t" anchorCtr="0">
            <a:noAutofit/>
          </a:bodyPr>
          <a:lstStyle/>
          <a:p>
            <a:pPr lvl="0" algn="ctr" defTabSz="933450">
              <a:lnSpc>
                <a:spcPct val="90000"/>
              </a:lnSpc>
              <a:spcBef>
                <a:spcPct val="0"/>
              </a:spcBef>
              <a:spcAft>
                <a:spcPct val="35000"/>
              </a:spcAft>
            </a:pPr>
            <a:r>
              <a:rPr lang="ja-JP" altLang="en-US" sz="2400" b="1" kern="1200" dirty="0" smtClean="0">
                <a:effectLst>
                  <a:outerShdw blurRad="38100" dist="38100" dir="2700000" algn="tl">
                    <a:srgbClr val="000000">
                      <a:alpha val="43137"/>
                    </a:srgbClr>
                  </a:outerShdw>
                </a:effectLst>
              </a:rPr>
              <a:t>憲法第</a:t>
            </a:r>
            <a:r>
              <a:rPr lang="en-US" altLang="ja-JP" sz="2400" b="1" kern="1200" dirty="0" smtClean="0">
                <a:effectLst>
                  <a:outerShdw blurRad="38100" dist="38100" dir="2700000" algn="tl">
                    <a:srgbClr val="000000">
                      <a:alpha val="43137"/>
                    </a:srgbClr>
                  </a:outerShdw>
                </a:effectLst>
              </a:rPr>
              <a:t>26</a:t>
            </a:r>
            <a:r>
              <a:rPr lang="ja-JP" altLang="en-US" sz="2400" b="1" kern="1200" dirty="0" smtClean="0">
                <a:effectLst>
                  <a:outerShdw blurRad="38100" dist="38100" dir="2700000" algn="tl">
                    <a:srgbClr val="000000">
                      <a:alpha val="43137"/>
                    </a:srgbClr>
                  </a:outerShdw>
                </a:effectLst>
              </a:rPr>
              <a:t>条、</a:t>
            </a:r>
            <a:r>
              <a:rPr lang="ja-JP" altLang="en-US" sz="2400" b="1" dirty="0" smtClean="0">
                <a:effectLst>
                  <a:outerShdw blurRad="38100" dist="38100" dir="2700000" algn="tl">
                    <a:srgbClr val="000000">
                      <a:alpha val="43137"/>
                    </a:srgbClr>
                  </a:outerShdw>
                </a:effectLst>
              </a:rPr>
              <a:t>第</a:t>
            </a:r>
            <a:r>
              <a:rPr lang="en-US" altLang="ja-JP" sz="2400" b="1" dirty="0" smtClean="0">
                <a:effectLst>
                  <a:outerShdw blurRad="38100" dist="38100" dir="2700000" algn="tl">
                    <a:srgbClr val="000000">
                      <a:alpha val="43137"/>
                    </a:srgbClr>
                  </a:outerShdw>
                </a:effectLst>
              </a:rPr>
              <a:t>13</a:t>
            </a:r>
            <a:r>
              <a:rPr lang="ja-JP" altLang="en-US" sz="2400" b="1" dirty="0" smtClean="0">
                <a:effectLst>
                  <a:outerShdw blurRad="38100" dist="38100" dir="2700000" algn="tl">
                    <a:srgbClr val="000000">
                      <a:alpha val="43137"/>
                    </a:srgbClr>
                  </a:outerShdw>
                </a:effectLst>
              </a:rPr>
              <a:t>条</a:t>
            </a:r>
            <a:endParaRPr lang="en-US" sz="2400" b="1" kern="1200" dirty="0">
              <a:effectLst>
                <a:outerShdw blurRad="38100" dist="38100" dir="2700000" algn="tl">
                  <a:srgbClr val="000000">
                    <a:alpha val="43137"/>
                  </a:srgbClr>
                </a:outerShdw>
              </a:effectLst>
            </a:endParaRPr>
          </a:p>
        </p:txBody>
      </p:sp>
      <p:sp>
        <p:nvSpPr>
          <p:cNvPr id="23" name="爆発 1 22"/>
          <p:cNvSpPr/>
          <p:nvPr/>
        </p:nvSpPr>
        <p:spPr>
          <a:xfrm>
            <a:off x="4540072" y="4317808"/>
            <a:ext cx="670118" cy="774427"/>
          </a:xfrm>
          <a:prstGeom prst="irregularSeal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GB"/>
          </a:p>
        </p:txBody>
      </p:sp>
    </p:spTree>
    <p:extLst>
      <p:ext uri="{BB962C8B-B14F-4D97-AF65-F5344CB8AC3E}">
        <p14:creationId xmlns:p14="http://schemas.microsoft.com/office/powerpoint/2010/main" val="1046497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out)">
                                      <p:cBhvr>
                                        <p:cTn id="24" dur="2000"/>
                                        <p:tgtEl>
                                          <p:spTgt spid="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out)">
                                      <p:cBhvr>
                                        <p:cTn id="34" dur="2000"/>
                                        <p:tgtEl>
                                          <p:spTgt spid="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out)">
                                      <p:cBhvr>
                                        <p:cTn id="44" dur="2000"/>
                                        <p:tgtEl>
                                          <p:spTgt spid="2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2000"/>
                                        <p:tgtEl>
                                          <p:spTgt spid="15"/>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485798" y="307460"/>
            <a:ext cx="8458200" cy="707886"/>
          </a:xfrm>
          <a:prstGeom prst="rect">
            <a:avLst/>
          </a:prstGeom>
          <a:noFill/>
        </p:spPr>
        <p:txBody>
          <a:bodyPr wrap="square" rtlCol="0">
            <a:spAutoFit/>
          </a:bodyPr>
          <a:lstStyle/>
          <a:p>
            <a:r>
              <a:rPr kumimoji="1" lang="ja-JP" altLang="en-US" sz="4000" b="1" dirty="0" smtClean="0">
                <a:solidFill>
                  <a:srgbClr val="FFC000"/>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まとめ：</a:t>
            </a:r>
            <a:r>
              <a:rPr kumimoji="1" lang="ja-JP" altLang="en-US" sz="4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　児虐利権を生んだ</a:t>
            </a:r>
            <a:r>
              <a:rPr kumimoji="1" lang="en-US" altLang="ja-JP" sz="4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3</a:t>
            </a:r>
            <a:r>
              <a:rPr kumimoji="1" lang="ja-JP" altLang="en-US" sz="4000" b="1" dirty="0" err="1"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つの</a:t>
            </a:r>
            <a:r>
              <a:rPr kumimoji="1" lang="ja-JP" altLang="en-US" sz="4000" b="1" dirty="0" smtClean="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要因</a:t>
            </a:r>
            <a:endParaRPr lang="en-US" sz="4000" b="1" dirty="0">
              <a:solidFill>
                <a:schemeClr val="bg1"/>
              </a:solidFill>
              <a:cs typeface="Arial" pitchFamily="34" charset="0"/>
            </a:endParaRPr>
          </a:p>
        </p:txBody>
      </p:sp>
      <p:sp>
        <p:nvSpPr>
          <p:cNvPr id="2" name="Rounded Rectangle 1"/>
          <p:cNvSpPr/>
          <p:nvPr/>
        </p:nvSpPr>
        <p:spPr>
          <a:xfrm>
            <a:off x="1219199" y="1905000"/>
            <a:ext cx="2276449" cy="1354675"/>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dirty="0" smtClean="0">
                <a:solidFill>
                  <a:schemeClr val="bg1"/>
                </a:solidFill>
                <a:effectLst>
                  <a:outerShdw blurRad="38100" dist="38100" dir="2700000" algn="tl">
                    <a:srgbClr val="000000">
                      <a:alpha val="43137"/>
                    </a:srgbClr>
                  </a:outerShdw>
                </a:effectLst>
              </a:rPr>
              <a:t>戦争</a:t>
            </a:r>
            <a:r>
              <a:rPr lang="ja-JP" altLang="en-US" dirty="0">
                <a:solidFill>
                  <a:schemeClr val="bg1"/>
                </a:solidFill>
                <a:effectLst>
                  <a:outerShdw blurRad="38100" dist="38100" dir="2700000" algn="tl">
                    <a:srgbClr val="000000">
                      <a:alpha val="43137"/>
                    </a:srgbClr>
                  </a:outerShdw>
                </a:effectLst>
              </a:rPr>
              <a:t>孤児</a:t>
            </a:r>
            <a:r>
              <a:rPr lang="ja-JP" altLang="en-US" dirty="0" smtClean="0">
                <a:solidFill>
                  <a:schemeClr val="bg1"/>
                </a:solidFill>
                <a:effectLst>
                  <a:outerShdw blurRad="38100" dist="38100" dir="2700000" algn="tl">
                    <a:srgbClr val="000000">
                      <a:alpha val="43137"/>
                    </a:srgbClr>
                  </a:outerShdw>
                </a:effectLst>
              </a:rPr>
              <a:t>の減少</a:t>
            </a:r>
            <a:r>
              <a:rPr lang="en-US" altLang="ja-JP" dirty="0" smtClean="0">
                <a:solidFill>
                  <a:schemeClr val="bg1"/>
                </a:solidFill>
                <a:effectLst>
                  <a:outerShdw blurRad="38100" dist="38100" dir="2700000" algn="tl">
                    <a:srgbClr val="000000">
                      <a:alpha val="43137"/>
                    </a:srgbClr>
                  </a:outerShdw>
                </a:effectLst>
                <a:sym typeface="Wingdings" panose="05000000000000000000" pitchFamily="2" charset="2"/>
              </a:rPr>
              <a:t></a:t>
            </a:r>
            <a:r>
              <a:rPr lang="ja-JP" altLang="en-US" dirty="0" smtClean="0">
                <a:solidFill>
                  <a:schemeClr val="bg1"/>
                </a:solidFill>
                <a:effectLst>
                  <a:outerShdw blurRad="38100" dist="38100" dir="2700000" algn="tl">
                    <a:srgbClr val="000000">
                      <a:alpha val="43137"/>
                    </a:srgbClr>
                  </a:outerShdw>
                </a:effectLst>
              </a:rPr>
              <a:t>養護施設閉鎖・倒産の</a:t>
            </a:r>
            <a:r>
              <a:rPr lang="ja-JP" altLang="en-US" b="1" dirty="0" smtClean="0">
                <a:solidFill>
                  <a:srgbClr val="FFFF00"/>
                </a:solidFill>
                <a:effectLst>
                  <a:outerShdw blurRad="38100" dist="38100" dir="2700000" algn="tl">
                    <a:srgbClr val="000000">
                      <a:alpha val="43137"/>
                    </a:srgbClr>
                  </a:outerShdw>
                </a:effectLst>
              </a:rPr>
              <a:t>危機</a:t>
            </a:r>
            <a:endParaRPr lang="en-US" b="1" dirty="0">
              <a:solidFill>
                <a:srgbClr val="FFFF00"/>
              </a:solidFill>
              <a:effectLst>
                <a:outerShdw blurRad="38100" dist="38100" dir="2700000" algn="tl">
                  <a:srgbClr val="000000">
                    <a:alpha val="43137"/>
                  </a:srgbClr>
                </a:outerShdw>
              </a:effectLst>
            </a:endParaRPr>
          </a:p>
        </p:txBody>
      </p:sp>
      <p:sp>
        <p:nvSpPr>
          <p:cNvPr id="5" name="Rounded Rectangle 4"/>
          <p:cNvSpPr/>
          <p:nvPr/>
        </p:nvSpPr>
        <p:spPr>
          <a:xfrm>
            <a:off x="3660855" y="1905000"/>
            <a:ext cx="2159000" cy="1354675"/>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dirty="0" smtClean="0">
                <a:solidFill>
                  <a:schemeClr val="bg1"/>
                </a:solidFill>
              </a:rPr>
              <a:t>ﾈｵﾘﾍﾞﾗﾘｽﾞﾑの臨調行革</a:t>
            </a:r>
            <a:r>
              <a:rPr lang="ja-JP" altLang="en-US" dirty="0">
                <a:solidFill>
                  <a:schemeClr val="bg1"/>
                </a:solidFill>
              </a:rPr>
              <a:t>・</a:t>
            </a:r>
            <a:r>
              <a:rPr lang="ja-JP" altLang="en-US" dirty="0" smtClean="0">
                <a:solidFill>
                  <a:schemeClr val="bg1"/>
                </a:solidFill>
              </a:rPr>
              <a:t>福祉切り捨て</a:t>
            </a:r>
            <a:r>
              <a:rPr lang="en-US" altLang="ja-JP" dirty="0" smtClean="0">
                <a:solidFill>
                  <a:schemeClr val="bg1"/>
                </a:solidFill>
                <a:sym typeface="Wingdings" panose="05000000000000000000" pitchFamily="2" charset="2"/>
              </a:rPr>
              <a:t></a:t>
            </a:r>
            <a:r>
              <a:rPr lang="ja-JP" altLang="en-US" dirty="0" smtClean="0">
                <a:solidFill>
                  <a:schemeClr val="bg1"/>
                </a:solidFill>
              </a:rPr>
              <a:t>厚生省</a:t>
            </a:r>
            <a:r>
              <a:rPr lang="ja-JP" altLang="en-US" dirty="0">
                <a:solidFill>
                  <a:schemeClr val="bg1"/>
                </a:solidFill>
              </a:rPr>
              <a:t>の</a:t>
            </a:r>
            <a:r>
              <a:rPr lang="ja-JP" altLang="en-US" dirty="0" smtClean="0">
                <a:solidFill>
                  <a:schemeClr val="bg1"/>
                </a:solidFill>
              </a:rPr>
              <a:t>省益の</a:t>
            </a:r>
            <a:r>
              <a:rPr lang="ja-JP" altLang="en-US" b="1" dirty="0" smtClean="0">
                <a:solidFill>
                  <a:srgbClr val="FFFF00"/>
                </a:solidFill>
                <a:effectLst>
                  <a:outerShdw blurRad="38100" dist="38100" dir="2700000" algn="tl">
                    <a:srgbClr val="000000">
                      <a:alpha val="43137"/>
                    </a:srgbClr>
                  </a:outerShdw>
                </a:effectLst>
              </a:rPr>
              <a:t>危機</a:t>
            </a:r>
            <a:endParaRPr lang="en-US" b="1" dirty="0">
              <a:solidFill>
                <a:srgbClr val="FFFF00"/>
              </a:solidFill>
              <a:effectLst>
                <a:outerShdw blurRad="38100" dist="38100" dir="2700000" algn="tl">
                  <a:srgbClr val="000000">
                    <a:alpha val="43137"/>
                  </a:srgbClr>
                </a:outerShdw>
              </a:effectLst>
            </a:endParaRPr>
          </a:p>
        </p:txBody>
      </p:sp>
      <p:sp>
        <p:nvSpPr>
          <p:cNvPr id="6" name="Rounded Rectangle 5"/>
          <p:cNvSpPr/>
          <p:nvPr/>
        </p:nvSpPr>
        <p:spPr>
          <a:xfrm>
            <a:off x="5956300" y="1905000"/>
            <a:ext cx="1968500" cy="1354673"/>
          </a:xfrm>
          <a:prstGeom prst="round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dirty="0" smtClean="0">
                <a:solidFill>
                  <a:schemeClr val="bg1"/>
                </a:solidFill>
              </a:rPr>
              <a:t>有事法制</a:t>
            </a:r>
            <a:r>
              <a:rPr lang="en-US" altLang="ja-JP" dirty="0" smtClean="0">
                <a:solidFill>
                  <a:schemeClr val="bg1"/>
                </a:solidFill>
                <a:sym typeface="Wingdings" panose="05000000000000000000" pitchFamily="2" charset="2"/>
              </a:rPr>
              <a:t></a:t>
            </a:r>
            <a:r>
              <a:rPr lang="ja-JP" altLang="en-US" dirty="0" smtClean="0">
                <a:solidFill>
                  <a:schemeClr val="bg1"/>
                </a:solidFill>
                <a:sym typeface="Wingdings" panose="05000000000000000000" pitchFamily="2" charset="2"/>
              </a:rPr>
              <a:t>権力による</a:t>
            </a:r>
            <a:r>
              <a:rPr lang="ja-JP" altLang="en-US" b="1" dirty="0" smtClean="0">
                <a:solidFill>
                  <a:srgbClr val="FFFF00"/>
                </a:solidFill>
                <a:effectLst>
                  <a:outerShdw blurRad="38100" dist="38100" dir="2700000" algn="tl">
                    <a:srgbClr val="000000">
                      <a:alpha val="43137"/>
                    </a:srgbClr>
                  </a:outerShdw>
                </a:effectLst>
              </a:rPr>
              <a:t>令状・証拠なき長期人身拘束</a:t>
            </a:r>
            <a:r>
              <a:rPr lang="ja-JP" altLang="en-US" dirty="0" smtClean="0">
                <a:solidFill>
                  <a:schemeClr val="bg1"/>
                </a:solidFill>
              </a:rPr>
              <a:t>制度化の必要</a:t>
            </a:r>
            <a:endParaRPr lang="en-US" dirty="0"/>
          </a:p>
        </p:txBody>
      </p:sp>
      <p:sp>
        <p:nvSpPr>
          <p:cNvPr id="4" name="Right Arrow 3"/>
          <p:cNvSpPr/>
          <p:nvPr/>
        </p:nvSpPr>
        <p:spPr>
          <a:xfrm rot="2700000">
            <a:off x="2374453" y="3729373"/>
            <a:ext cx="1513213" cy="445927"/>
          </a:xfrm>
          <a:prstGeom prst="rightArrow">
            <a:avLst>
              <a:gd name="adj1" fmla="val 26067"/>
              <a:gd name="adj2" fmla="val 50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7847608">
            <a:off x="5236864" y="3654926"/>
            <a:ext cx="1446780" cy="416256"/>
          </a:xfrm>
          <a:prstGeom prst="rightArrow">
            <a:avLst>
              <a:gd name="adj1" fmla="val 26067"/>
              <a:gd name="adj2" fmla="val 50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3970769" y="3675471"/>
            <a:ext cx="1049863" cy="438395"/>
          </a:xfrm>
          <a:prstGeom prst="rightArrow">
            <a:avLst>
              <a:gd name="adj1" fmla="val 26067"/>
              <a:gd name="adj2" fmla="val 50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685950" y="4705267"/>
            <a:ext cx="3619500" cy="1492504"/>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dirty="0" smtClean="0">
                <a:solidFill>
                  <a:schemeClr val="accent6">
                    <a:lumMod val="50000"/>
                  </a:schemeClr>
                </a:solidFill>
                <a:effectLst>
                  <a:outerShdw blurRad="38100" dist="38100" dir="2700000" algn="tl">
                    <a:srgbClr val="000000">
                      <a:alpha val="43137"/>
                    </a:srgbClr>
                  </a:outerShdw>
                </a:effectLst>
              </a:rPr>
              <a:t>厚生省が「児童虐待」</a:t>
            </a:r>
            <a:r>
              <a:rPr lang="ja-JP" altLang="en-US" sz="2500" dirty="0">
                <a:solidFill>
                  <a:schemeClr val="accent6">
                    <a:lumMod val="50000"/>
                  </a:schemeClr>
                </a:solidFill>
                <a:effectLst>
                  <a:outerShdw blurRad="38100" dist="38100" dir="2700000" algn="tl">
                    <a:srgbClr val="000000">
                      <a:alpha val="43137"/>
                    </a:srgbClr>
                  </a:outerShdw>
                </a:effectLst>
              </a:rPr>
              <a:t>に</a:t>
            </a:r>
            <a:r>
              <a:rPr lang="ja-JP" altLang="en-US" sz="2500" dirty="0" smtClean="0">
                <a:solidFill>
                  <a:schemeClr val="accent6">
                    <a:lumMod val="50000"/>
                  </a:schemeClr>
                </a:solidFill>
                <a:effectLst>
                  <a:outerShdw blurRad="38100" dist="38100" dir="2700000" algn="tl">
                    <a:srgbClr val="000000">
                      <a:alpha val="43137"/>
                    </a:srgbClr>
                  </a:outerShdw>
                </a:effectLst>
              </a:rPr>
              <a:t>着目、拙速に法制化と</a:t>
            </a:r>
            <a:endParaRPr lang="en-US" altLang="ja-JP" sz="2500" dirty="0" smtClean="0">
              <a:solidFill>
                <a:schemeClr val="accent6">
                  <a:lumMod val="50000"/>
                </a:schemeClr>
              </a:solidFill>
              <a:effectLst>
                <a:outerShdw blurRad="38100" dist="38100" dir="2700000" algn="tl">
                  <a:srgbClr val="000000">
                    <a:alpha val="43137"/>
                  </a:srgbClr>
                </a:outerShdw>
              </a:effectLst>
            </a:endParaRPr>
          </a:p>
          <a:p>
            <a:pPr lvl="0" algn="ctr"/>
            <a:r>
              <a:rPr lang="ja-JP" altLang="en-US" sz="2500" dirty="0" smtClean="0">
                <a:solidFill>
                  <a:schemeClr val="accent6">
                    <a:lumMod val="50000"/>
                  </a:schemeClr>
                </a:solidFill>
                <a:effectLst>
                  <a:outerShdw blurRad="38100" dist="38100" dir="2700000" algn="tl">
                    <a:srgbClr val="000000">
                      <a:alpha val="43137"/>
                    </a:srgbClr>
                  </a:outerShdw>
                </a:effectLst>
              </a:rPr>
              <a:t>省</a:t>
            </a:r>
            <a:r>
              <a:rPr lang="ja-JP" altLang="en-US" sz="2500" dirty="0">
                <a:solidFill>
                  <a:schemeClr val="accent6">
                    <a:lumMod val="50000"/>
                  </a:schemeClr>
                </a:solidFill>
                <a:effectLst>
                  <a:outerShdw blurRad="38100" dist="38100" dir="2700000" algn="tl">
                    <a:srgbClr val="000000">
                      <a:alpha val="43137"/>
                    </a:srgbClr>
                  </a:outerShdw>
                </a:effectLst>
              </a:rPr>
              <a:t>益・予算</a:t>
            </a:r>
            <a:r>
              <a:rPr lang="ja-JP" altLang="en-US" sz="2500" dirty="0" smtClean="0">
                <a:solidFill>
                  <a:schemeClr val="accent6">
                    <a:lumMod val="50000"/>
                  </a:schemeClr>
                </a:solidFill>
                <a:effectLst>
                  <a:outerShdw blurRad="38100" dist="38100" dir="2700000" algn="tl">
                    <a:srgbClr val="000000">
                      <a:alpha val="43137"/>
                    </a:srgbClr>
                  </a:outerShdw>
                </a:effectLst>
              </a:rPr>
              <a:t>確保を図った</a:t>
            </a:r>
            <a:endParaRPr lang="en-US" sz="2500" dirty="0">
              <a:solidFill>
                <a:schemeClr val="accent6">
                  <a:lumMod val="50000"/>
                </a:schemeClr>
              </a:solidFill>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p:txBody>
          <a:bodyPr/>
          <a:lstStyle/>
          <a:p>
            <a:fld id="{3F6E0586-5A1C-41FD-AA9D-07A4E729E633}"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166560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out)">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4"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ja-JP" altLang="en-US" dirty="0" smtClean="0">
                <a:solidFill>
                  <a:srgbClr val="FFFF00"/>
                </a:solidFill>
              </a:rPr>
              <a:t>厚労省の児虐政策は、</a:t>
            </a:r>
            <a:r>
              <a:rPr kumimoji="1" lang="en-US" altLang="ja-JP" dirty="0" smtClean="0">
                <a:solidFill>
                  <a:srgbClr val="FFFF00"/>
                </a:solidFill>
              </a:rPr>
              <a:t/>
            </a:r>
            <a:br>
              <a:rPr kumimoji="1" lang="en-US" altLang="ja-JP" dirty="0" smtClean="0">
                <a:solidFill>
                  <a:srgbClr val="FFFF00"/>
                </a:solidFill>
              </a:rPr>
            </a:br>
            <a:r>
              <a:rPr kumimoji="1" lang="ja-JP" altLang="en-US" dirty="0" smtClean="0">
                <a:solidFill>
                  <a:srgbClr val="FFFF00"/>
                </a:solidFill>
              </a:rPr>
              <a:t>古賀氏が批判する</a:t>
            </a:r>
            <a:r>
              <a:rPr kumimoji="1" lang="ja-JP" altLang="en-US" dirty="0">
                <a:solidFill>
                  <a:srgbClr val="FFFF00"/>
                </a:solidFill>
              </a:rPr>
              <a:t>「</a:t>
            </a:r>
            <a:r>
              <a:rPr kumimoji="1" lang="ja-JP" altLang="en-US" dirty="0" smtClean="0">
                <a:solidFill>
                  <a:srgbClr val="FFFF00"/>
                </a:solidFill>
              </a:rPr>
              <a:t>利権の復活</a:t>
            </a:r>
            <a:r>
              <a:rPr kumimoji="1" lang="ja-JP" altLang="en-US" dirty="0">
                <a:solidFill>
                  <a:srgbClr val="FFFF00"/>
                </a:solidFill>
              </a:rPr>
              <a:t>」</a:t>
            </a:r>
            <a:r>
              <a:rPr kumimoji="1" lang="ja-JP" altLang="en-US" dirty="0" smtClean="0">
                <a:solidFill>
                  <a:srgbClr val="FFFF00"/>
                </a:solidFill>
              </a:rPr>
              <a:t>の典型例</a:t>
            </a:r>
            <a:endParaRPr kumimoji="1" lang="en-GB" dirty="0">
              <a:solidFill>
                <a:srgbClr val="FFFF00"/>
              </a:solidFill>
            </a:endParaRPr>
          </a:p>
        </p:txBody>
      </p:sp>
      <p:sp>
        <p:nvSpPr>
          <p:cNvPr id="3" name="コンテンツ プレースホルダー 2"/>
          <p:cNvSpPr>
            <a:spLocks noGrp="1"/>
          </p:cNvSpPr>
          <p:nvPr>
            <p:ph idx="1"/>
          </p:nvPr>
        </p:nvSpPr>
        <p:spPr>
          <a:xfrm>
            <a:off x="3429000" y="1752600"/>
            <a:ext cx="5029200" cy="4603750"/>
          </a:xfrm>
        </p:spPr>
        <p:txBody>
          <a:bodyPr>
            <a:normAutofit fontScale="62500" lnSpcReduction="20000"/>
          </a:bodyPr>
          <a:lstStyle/>
          <a:p>
            <a:r>
              <a:rPr kumimoji="1" lang="en-US" sz="3400" dirty="0" smtClean="0">
                <a:latin typeface="HGPｺﾞｼｯｸM" panose="020B0600000000000000" pitchFamily="50" charset="-128"/>
                <a:ea typeface="HGPｺﾞｼｯｸM" panose="020B0600000000000000" pitchFamily="50" charset="-128"/>
              </a:rPr>
              <a:t>“</a:t>
            </a:r>
            <a:r>
              <a:rPr kumimoji="1" lang="ja-JP" altLang="en-US" sz="3400" dirty="0" smtClean="0">
                <a:latin typeface="HGPｺﾞｼｯｸM" panose="020B0600000000000000" pitchFamily="50" charset="-128"/>
                <a:ea typeface="HGPｺﾞｼｯｸM" panose="020B0600000000000000" pitchFamily="50" charset="-128"/>
              </a:rPr>
              <a:t>表向きは「国民を守るため」「日本をよくするため」と謳いながら、そのじつ、特定の既得権グループを温存するための方便だったり、</a:t>
            </a:r>
            <a:r>
              <a:rPr kumimoji="1" lang="ja-JP" altLang="en-US" sz="3400" b="1" dirty="0" smtClean="0">
                <a:solidFill>
                  <a:srgbClr val="996633"/>
                </a:solidFill>
                <a:latin typeface="HGPｺﾞｼｯｸM" panose="020B0600000000000000" pitchFamily="50" charset="-128"/>
                <a:ea typeface="HGPｺﾞｼｯｸM" panose="020B0600000000000000" pitchFamily="50" charset="-128"/>
              </a:rPr>
              <a:t>官僚や族議員が利権を得るための詭弁</a:t>
            </a:r>
            <a:r>
              <a:rPr kumimoji="1" lang="ja-JP" altLang="en-US" sz="3400" dirty="0" smtClean="0">
                <a:latin typeface="HGPｺﾞｼｯｸM" panose="020B0600000000000000" pitchFamily="50" charset="-128"/>
                <a:ea typeface="HGPｺﾞｼｯｸM" panose="020B0600000000000000" pitchFamily="50" charset="-128"/>
              </a:rPr>
              <a:t>だったりする</a:t>
            </a:r>
            <a:r>
              <a:rPr kumimoji="1" lang="en-US" altLang="ja-JP" sz="3400" dirty="0" smtClean="0">
                <a:latin typeface="HGPｺﾞｼｯｸM" panose="020B0600000000000000" pitchFamily="50" charset="-128"/>
                <a:ea typeface="HGPｺﾞｼｯｸM" panose="020B0600000000000000" pitchFamily="50" charset="-128"/>
              </a:rPr>
              <a:t>”(p.8)</a:t>
            </a:r>
          </a:p>
          <a:p>
            <a:r>
              <a:rPr kumimoji="1" lang="en-GB" sz="3400" dirty="0" smtClean="0">
                <a:latin typeface="HGPｺﾞｼｯｸM" panose="020B0600000000000000" pitchFamily="50" charset="-128"/>
                <a:ea typeface="HGPｺﾞｼｯｸM" panose="020B0600000000000000" pitchFamily="50" charset="-128"/>
              </a:rPr>
              <a:t>“</a:t>
            </a:r>
            <a:r>
              <a:rPr kumimoji="1" lang="ja-JP" altLang="en-US" sz="3400" dirty="0" smtClean="0">
                <a:latin typeface="HGPｺﾞｼｯｸM" panose="020B0600000000000000" pitchFamily="50" charset="-128"/>
                <a:ea typeface="HGPｺﾞｼｯｸM" panose="020B0600000000000000" pitchFamily="50" charset="-128"/>
              </a:rPr>
              <a:t>既得権益グループは、自分たちは前面に出ずに、それらに敏感な市民団体や消費者団体などを誘導して</a:t>
            </a:r>
            <a:r>
              <a:rPr kumimoji="1" lang="en-US" altLang="ja-JP" sz="3400" dirty="0" smtClean="0">
                <a:latin typeface="HGPｺﾞｼｯｸM" panose="020B0600000000000000" pitchFamily="50" charset="-128"/>
                <a:ea typeface="HGPｺﾞｼｯｸM" panose="020B0600000000000000" pitchFamily="50" charset="-128"/>
              </a:rPr>
              <a:t>…</a:t>
            </a:r>
            <a:r>
              <a:rPr kumimoji="1" lang="ja-JP" altLang="en-US" sz="3400" dirty="0" smtClean="0">
                <a:latin typeface="HGPｺﾞｼｯｸM" panose="020B0600000000000000" pitchFamily="50" charset="-128"/>
                <a:ea typeface="HGPｺﾞｼｯｸM" panose="020B0600000000000000" pitchFamily="50" charset="-128"/>
              </a:rPr>
              <a:t>結果的に自分たち</a:t>
            </a:r>
            <a:r>
              <a:rPr kumimoji="1" lang="ja-JP" altLang="en-US" dirty="0" smtClean="0">
                <a:latin typeface="HGPｺﾞｼｯｸM" panose="020B0600000000000000" pitchFamily="50" charset="-128"/>
                <a:ea typeface="HGPｺﾞｼｯｸM" panose="020B0600000000000000" pitchFamily="50" charset="-128"/>
              </a:rPr>
              <a:t>の既得権を温存する</a:t>
            </a:r>
            <a:r>
              <a:rPr kumimoji="1" lang="en-GB" dirty="0" smtClean="0">
                <a:latin typeface="HGPｺﾞｼｯｸM" panose="020B0600000000000000" pitchFamily="50" charset="-128"/>
                <a:ea typeface="HGPｺﾞｼｯｸM" panose="020B0600000000000000" pitchFamily="50" charset="-128"/>
              </a:rPr>
              <a:t>”(p.34)</a:t>
            </a:r>
          </a:p>
          <a:p>
            <a:r>
              <a:rPr kumimoji="1" lang="ja-JP" altLang="en-US" dirty="0" smtClean="0">
                <a:latin typeface="HGPｺﾞｼｯｸM" panose="020B0600000000000000" pitchFamily="50" charset="-128"/>
                <a:ea typeface="HGPｺﾞｼｯｸM" panose="020B0600000000000000" pitchFamily="50" charset="-128"/>
              </a:rPr>
              <a:t>“官僚のレトリックは「いかに国会を騙すか」に主眼があった”</a:t>
            </a:r>
            <a:r>
              <a:rPr kumimoji="1" lang="en-US" altLang="ja-JP" dirty="0" smtClean="0">
                <a:latin typeface="HGPｺﾞｼｯｸM" panose="020B0600000000000000" pitchFamily="50" charset="-128"/>
                <a:ea typeface="HGPｺﾞｼｯｸM" panose="020B0600000000000000" pitchFamily="50" charset="-128"/>
              </a:rPr>
              <a:t>(p.6)</a:t>
            </a:r>
            <a:endParaRPr kumimoji="1" lang="en-GB" dirty="0" smtClean="0">
              <a:latin typeface="HGPｺﾞｼｯｸM" panose="020B0600000000000000" pitchFamily="50" charset="-128"/>
              <a:ea typeface="HGPｺﾞｼｯｸM" panose="020B0600000000000000" pitchFamily="50" charset="-128"/>
            </a:endParaRPr>
          </a:p>
          <a:p>
            <a:r>
              <a:rPr kumimoji="1" lang="en-GB" dirty="0" smtClean="0">
                <a:latin typeface="HGPｺﾞｼｯｸM" panose="020B0600000000000000" pitchFamily="50" charset="-128"/>
                <a:ea typeface="HGPｺﾞｼｯｸM" panose="020B0600000000000000" pitchFamily="50" charset="-128"/>
              </a:rPr>
              <a:t>“</a:t>
            </a:r>
            <a:r>
              <a:rPr kumimoji="1" lang="ja-JP" altLang="en-US" dirty="0" smtClean="0">
                <a:latin typeface="HGPｺﾞｼｯｸM" panose="020B0600000000000000" pitchFamily="50" charset="-128"/>
                <a:ea typeface="HGPｺﾞｼｯｸM" panose="020B0600000000000000" pitchFamily="50" charset="-128"/>
              </a:rPr>
              <a:t>彼ら</a:t>
            </a:r>
            <a:r>
              <a:rPr kumimoji="1" lang="en-US" altLang="ja-JP" dirty="0" smtClean="0">
                <a:latin typeface="HGPｺﾞｼｯｸM" panose="020B0600000000000000" pitchFamily="50" charset="-128"/>
                <a:ea typeface="HGPｺﾞｼｯｸM" panose="020B0600000000000000" pitchFamily="50" charset="-128"/>
              </a:rPr>
              <a:t>[</a:t>
            </a:r>
            <a:r>
              <a:rPr kumimoji="1" lang="ja-JP" altLang="en-US" dirty="0" smtClean="0">
                <a:latin typeface="HGPｺﾞｼｯｸM" panose="020B0600000000000000" pitchFamily="50" charset="-128"/>
                <a:ea typeface="HGPｺﾞｼｯｸM" panose="020B0600000000000000" pitchFamily="50" charset="-128"/>
              </a:rPr>
              <a:t>官僚</a:t>
            </a:r>
            <a:r>
              <a:rPr kumimoji="1" lang="en-US" altLang="ja-JP" dirty="0" smtClean="0">
                <a:latin typeface="HGPｺﾞｼｯｸM" panose="020B0600000000000000" pitchFamily="50" charset="-128"/>
                <a:ea typeface="HGPｺﾞｼｯｸM" panose="020B0600000000000000" pitchFamily="50" charset="-128"/>
              </a:rPr>
              <a:t>]</a:t>
            </a:r>
            <a:r>
              <a:rPr kumimoji="1" lang="ja-JP" altLang="en-US" dirty="0" smtClean="0">
                <a:latin typeface="HGPｺﾞｼｯｸM" panose="020B0600000000000000" pitchFamily="50" charset="-128"/>
                <a:ea typeface="HGPｺﾞｼｯｸM" panose="020B0600000000000000" pitchFamily="50" charset="-128"/>
              </a:rPr>
              <a:t>の関心事は</a:t>
            </a:r>
            <a:r>
              <a:rPr kumimoji="1" lang="en-US" altLang="ja-JP" dirty="0" smtClean="0">
                <a:latin typeface="HGPｺﾞｼｯｸM" panose="020B0600000000000000" pitchFamily="50" charset="-128"/>
                <a:ea typeface="HGPｺﾞｼｯｸM" panose="020B0600000000000000" pitchFamily="50" charset="-128"/>
              </a:rPr>
              <a:t>…</a:t>
            </a:r>
            <a:r>
              <a:rPr kumimoji="1" lang="ja-JP" altLang="en-US" dirty="0" smtClean="0">
                <a:latin typeface="HGPｺﾞｼｯｸM" panose="020B0600000000000000" pitchFamily="50" charset="-128"/>
                <a:ea typeface="HGPｺﾞｼｯｸM" panose="020B0600000000000000" pitchFamily="50" charset="-128"/>
              </a:rPr>
              <a:t>業界と族議員に恩を売り、団体やその傘下の企業に</a:t>
            </a:r>
            <a:r>
              <a:rPr kumimoji="1" lang="ja-JP" altLang="en-US" b="1" dirty="0" smtClean="0">
                <a:solidFill>
                  <a:srgbClr val="996633"/>
                </a:solidFill>
                <a:latin typeface="HGPｺﾞｼｯｸM" panose="020B0600000000000000" pitchFamily="50" charset="-128"/>
                <a:ea typeface="HGPｺﾞｼｯｸM" panose="020B0600000000000000" pitchFamily="50" charset="-128"/>
              </a:rPr>
              <a:t>天下り先を作って自分たちの生活保障</a:t>
            </a:r>
            <a:r>
              <a:rPr kumimoji="1" lang="ja-JP" altLang="en-US" dirty="0" smtClean="0">
                <a:latin typeface="HGPｺﾞｼｯｸM" panose="020B0600000000000000" pitchFamily="50" charset="-128"/>
                <a:ea typeface="HGPｺﾞｼｯｸM" panose="020B0600000000000000" pitchFamily="50" charset="-128"/>
              </a:rPr>
              <a:t>につなげることでしかない</a:t>
            </a:r>
            <a:r>
              <a:rPr kumimoji="1" lang="en-GB" dirty="0" smtClean="0">
                <a:latin typeface="HGPｺﾞｼｯｸM" panose="020B0600000000000000" pitchFamily="50" charset="-128"/>
                <a:ea typeface="HGPｺﾞｼｯｸM" panose="020B0600000000000000" pitchFamily="50" charset="-128"/>
              </a:rPr>
              <a:t>”(p.144)</a:t>
            </a:r>
            <a:endParaRPr kumimoji="1" lang="en-GB"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8</a:t>
            </a:fld>
            <a:endParaRPr lang="en-US"/>
          </a:p>
        </p:txBody>
      </p:sp>
      <p:pic>
        <p:nvPicPr>
          <p:cNvPr id="1026" name="Picture 2" descr="[古賀 茂明]の利権の復活 (PHP新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29241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70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6744" y="188368"/>
            <a:ext cx="6705600" cy="1138773"/>
          </a:xfrm>
          <a:prstGeom prst="rect">
            <a:avLst/>
          </a:prstGeom>
          <a:noFill/>
        </p:spPr>
        <p:txBody>
          <a:bodyPr wrap="square" rtlCol="0">
            <a:spAutoFit/>
          </a:bodyPr>
          <a:lstStyle/>
          <a:p>
            <a:pPr algn="r"/>
            <a:r>
              <a:rPr kumimoji="1" lang="ja-JP" altLang="en-US"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ネオリベラリズム：</a:t>
            </a:r>
            <a:endParaRPr kumimoji="1" lang="en-US" altLang="ja-JP"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a:p>
            <a:pPr algn="r"/>
            <a:r>
              <a:rPr kumimoji="1" lang="ja-JP" altLang="en-US"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rPr>
              <a:t>英米型と東洋型との比較</a:t>
            </a:r>
            <a:endParaRPr kumimoji="1" lang="en-US" sz="3400" b="1" dirty="0">
              <a:solidFill>
                <a:srgbClr val="FFFF66"/>
              </a:solidFill>
              <a:effectLst>
                <a:outerShdw blurRad="38100" dist="38100" dir="2700000" algn="tl">
                  <a:srgbClr val="000000">
                    <a:alpha val="43137"/>
                  </a:srgbClr>
                </a:outerShdw>
              </a:effectLst>
              <a:latin typeface="Georgia" panose="02040502050405020303" pitchFamily="18" charset="0"/>
              <a:ea typeface="HGP明朝B" panose="02020800000000000000" pitchFamily="18" charset="-128"/>
              <a:cs typeface="+mj-cs"/>
            </a:endParaRPr>
          </a:p>
        </p:txBody>
      </p:sp>
      <p:sp>
        <p:nvSpPr>
          <p:cNvPr id="2" name="Rectangle 1"/>
          <p:cNvSpPr/>
          <p:nvPr/>
        </p:nvSpPr>
        <p:spPr>
          <a:xfrm>
            <a:off x="685799" y="2248851"/>
            <a:ext cx="3552371" cy="434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smtClean="0">
                <a:solidFill>
                  <a:schemeClr val="tx1">
                    <a:lumMod val="65000"/>
                    <a:lumOff val="35000"/>
                  </a:schemeClr>
                </a:solidFill>
              </a:rPr>
              <a:t> </a:t>
            </a:r>
            <a:r>
              <a:rPr lang="ja-JP" altLang="en-US" sz="1600" dirty="0" smtClean="0">
                <a:solidFill>
                  <a:schemeClr val="tx1">
                    <a:lumMod val="65000"/>
                    <a:lumOff val="35000"/>
                  </a:schemeClr>
                </a:solidFill>
              </a:rPr>
              <a:t>フォーディスムの時代に存在した「司牧的権力」（フーコー）の概念は、ネオリベラリズムにおいて全般的に利己主義的な極大化に置き替えられている</a:t>
            </a:r>
            <a:r>
              <a:rPr lang="en-US" sz="1600" dirty="0" smtClean="0">
                <a:solidFill>
                  <a:schemeClr val="tx1">
                    <a:lumMod val="65000"/>
                    <a:lumOff val="35000"/>
                  </a:schemeClr>
                </a:solidFill>
              </a:rPr>
              <a:t>.</a:t>
            </a:r>
          </a:p>
          <a:p>
            <a:pPr marL="285750" indent="-285750">
              <a:buFont typeface="Arial" pitchFamily="34" charset="0"/>
              <a:buChar char="•"/>
            </a:pPr>
            <a:endParaRPr lang="en-US" sz="1600" dirty="0" smtClean="0">
              <a:solidFill>
                <a:schemeClr val="tx1">
                  <a:lumMod val="65000"/>
                  <a:lumOff val="35000"/>
                </a:schemeClr>
              </a:solidFill>
            </a:endParaRPr>
          </a:p>
          <a:p>
            <a:pPr marL="285750" indent="-285750">
              <a:buFont typeface="Arial" pitchFamily="34" charset="0"/>
              <a:buChar char="•"/>
            </a:pPr>
            <a:r>
              <a:rPr lang="ja-JP" altLang="en-US" sz="1600" dirty="0" smtClean="0">
                <a:solidFill>
                  <a:schemeClr val="tx1">
                    <a:lumMod val="65000"/>
                    <a:lumOff val="35000"/>
                  </a:schemeClr>
                </a:solidFill>
              </a:rPr>
              <a:t>しかし、官僚はもはや経済・社会に介入せず、利潤・効用最大化行動の例外をなす。</a:t>
            </a:r>
            <a:endParaRPr lang="en-US" sz="1600" dirty="0" smtClean="0">
              <a:solidFill>
                <a:schemeClr val="tx1">
                  <a:lumMod val="65000"/>
                  <a:lumOff val="35000"/>
                </a:schemeClr>
              </a:solidFill>
            </a:endParaRPr>
          </a:p>
          <a:p>
            <a:endParaRPr lang="en-US" sz="1600" dirty="0" smtClean="0">
              <a:solidFill>
                <a:schemeClr val="tx1">
                  <a:lumMod val="65000"/>
                  <a:lumOff val="35000"/>
                </a:schemeClr>
              </a:solidFill>
            </a:endParaRPr>
          </a:p>
          <a:p>
            <a:pPr marL="285750" indent="-285750">
              <a:buFont typeface="Arial" pitchFamily="34" charset="0"/>
              <a:buChar char="•"/>
            </a:pPr>
            <a:r>
              <a:rPr lang="ja-JP" altLang="en-US" sz="1600" dirty="0" smtClean="0">
                <a:solidFill>
                  <a:schemeClr val="tx1">
                    <a:lumMod val="65000"/>
                    <a:lumOff val="35000"/>
                  </a:schemeClr>
                </a:solidFill>
              </a:rPr>
              <a:t>構造改革により、予算削減がなされる。官僚主義は薄まり、政府の規模は、「風呂桶に収まるくらい」に小さくなる。</a:t>
            </a:r>
            <a:r>
              <a:rPr lang="en-US" sz="1600" dirty="0" smtClean="0">
                <a:solidFill>
                  <a:schemeClr val="tx1">
                    <a:lumMod val="65000"/>
                    <a:lumOff val="35000"/>
                  </a:schemeClr>
                </a:solidFill>
              </a:rPr>
              <a:t>.</a:t>
            </a:r>
          </a:p>
          <a:p>
            <a:pPr marL="285750" indent="-285750">
              <a:buFont typeface="Arial" pitchFamily="34" charset="0"/>
              <a:buChar char="•"/>
            </a:pPr>
            <a:endParaRPr lang="en-US" sz="1600" dirty="0" smtClean="0">
              <a:solidFill>
                <a:schemeClr val="tx1">
                  <a:lumMod val="65000"/>
                  <a:lumOff val="35000"/>
                </a:schemeClr>
              </a:solidFill>
            </a:endParaRPr>
          </a:p>
          <a:p>
            <a:pPr marL="285750" indent="-285750">
              <a:buFont typeface="Arial" pitchFamily="34" charset="0"/>
              <a:buChar char="•"/>
            </a:pPr>
            <a:r>
              <a:rPr lang="ja-JP" altLang="en-US" sz="1600" b="1" dirty="0" smtClean="0">
                <a:solidFill>
                  <a:schemeClr val="tx1">
                    <a:lumMod val="65000"/>
                    <a:lumOff val="35000"/>
                  </a:schemeClr>
                </a:solidFill>
                <a:latin typeface="HGPｺﾞｼｯｸE" panose="020B0900000000000000" pitchFamily="50" charset="-128"/>
                <a:ea typeface="HGPｺﾞｼｯｸE" panose="020B0900000000000000" pitchFamily="50" charset="-128"/>
              </a:rPr>
              <a:t>官僚は、「座して死を待つ」。</a:t>
            </a:r>
            <a:endParaRPr lang="en-US" sz="1600" b="1" dirty="0" smtClean="0">
              <a:solidFill>
                <a:schemeClr val="tx1">
                  <a:lumMod val="65000"/>
                  <a:lumOff val="35000"/>
                </a:schemeClr>
              </a:solidFill>
              <a:latin typeface="HGPｺﾞｼｯｸE" panose="020B0900000000000000" pitchFamily="50" charset="-128"/>
              <a:ea typeface="HGPｺﾞｼｯｸE" panose="020B0900000000000000" pitchFamily="50" charset="-128"/>
            </a:endParaRPr>
          </a:p>
          <a:p>
            <a:pPr marL="285750" indent="-285750">
              <a:buFont typeface="Arial" pitchFamily="34" charset="0"/>
              <a:buChar char="•"/>
            </a:pPr>
            <a:endParaRPr lang="en-US" sz="1600" dirty="0" smtClean="0">
              <a:solidFill>
                <a:schemeClr val="tx1">
                  <a:lumMod val="65000"/>
                  <a:lumOff val="35000"/>
                </a:schemeClr>
              </a:solidFill>
            </a:endParaRPr>
          </a:p>
        </p:txBody>
      </p:sp>
      <p:sp>
        <p:nvSpPr>
          <p:cNvPr id="7" name="Rectangle 6"/>
          <p:cNvSpPr/>
          <p:nvPr/>
        </p:nvSpPr>
        <p:spPr>
          <a:xfrm>
            <a:off x="937985" y="1518903"/>
            <a:ext cx="3048000" cy="741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b="1" dirty="0" smtClean="0">
                <a:solidFill>
                  <a:schemeClr val="bg1"/>
                </a:solidFill>
                <a:effectLst>
                  <a:outerShdw blurRad="38100" dist="38100" dir="2700000" algn="tl">
                    <a:srgbClr val="000000">
                      <a:alpha val="43137"/>
                    </a:srgbClr>
                  </a:outerShdw>
                </a:effectLst>
                <a:cs typeface="Arial" pitchFamily="34" charset="0"/>
              </a:rPr>
              <a:t>英米型</a:t>
            </a:r>
            <a:r>
              <a:rPr lang="en-US" sz="2500" b="1" dirty="0" smtClean="0">
                <a:solidFill>
                  <a:schemeClr val="bg1"/>
                </a:solidFill>
                <a:effectLst>
                  <a:outerShdw blurRad="38100" dist="38100" dir="2700000" algn="tl">
                    <a:srgbClr val="000000">
                      <a:alpha val="43137"/>
                    </a:srgbClr>
                  </a:outerShdw>
                </a:effectLst>
                <a:cs typeface="Arial" pitchFamily="34" charset="0"/>
              </a:rPr>
              <a:t> </a:t>
            </a:r>
            <a:endParaRPr lang="en-US" sz="25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5029200" y="1507449"/>
            <a:ext cx="3048000" cy="74140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00" b="1" dirty="0" smtClean="0">
                <a:solidFill>
                  <a:schemeClr val="bg1"/>
                </a:solidFill>
                <a:effectLst>
                  <a:outerShdw blurRad="38100" dist="38100" dir="2700000" algn="tl">
                    <a:srgbClr val="000000">
                      <a:alpha val="43137"/>
                    </a:srgbClr>
                  </a:outerShdw>
                </a:effectLst>
              </a:rPr>
              <a:t>東洋型</a:t>
            </a:r>
            <a:endParaRPr lang="en-US" sz="2500" b="1" dirty="0">
              <a:solidFill>
                <a:schemeClr val="bg1"/>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9DAB3369-7666-44EB-AEA9-5FA9440DB40A}" type="slidenum">
              <a:rPr lang="en-US" smtClean="0"/>
              <a:pPr/>
              <a:t>9</a:t>
            </a:fld>
            <a:endParaRPr lang="en-US"/>
          </a:p>
        </p:txBody>
      </p:sp>
      <p:sp>
        <p:nvSpPr>
          <p:cNvPr id="5" name="正方形/長方形 4"/>
          <p:cNvSpPr/>
          <p:nvPr/>
        </p:nvSpPr>
        <p:spPr>
          <a:xfrm>
            <a:off x="1024160" y="5664048"/>
            <a:ext cx="2948215"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10" name="Rectangle 7"/>
          <p:cNvSpPr/>
          <p:nvPr/>
        </p:nvSpPr>
        <p:spPr>
          <a:xfrm>
            <a:off x="4724870" y="2260305"/>
            <a:ext cx="3733800" cy="44090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dirty="0" smtClean="0">
              <a:solidFill>
                <a:schemeClr val="tx1">
                  <a:lumMod val="65000"/>
                  <a:lumOff val="35000"/>
                </a:schemeClr>
              </a:solidFill>
            </a:endParaRPr>
          </a:p>
          <a:p>
            <a:pPr marL="285750" indent="-285750">
              <a:buFont typeface="Arial" pitchFamily="34" charset="0"/>
              <a:buChar char="•"/>
            </a:pPr>
            <a:r>
              <a:rPr lang="ja-JP" altLang="en-US" sz="1600" dirty="0" smtClean="0">
                <a:solidFill>
                  <a:srgbClr val="C00000"/>
                </a:solidFill>
              </a:rPr>
              <a:t>官僚と国営企業は、自己の利権・予算配分・利潤極大化のため、経済過程に介入し続ける。</a:t>
            </a:r>
            <a:endParaRPr lang="en-US" altLang="ja-JP" sz="1600" dirty="0" smtClean="0">
              <a:solidFill>
                <a:srgbClr val="C00000"/>
              </a:solidFill>
            </a:endParaRPr>
          </a:p>
          <a:p>
            <a:pPr marL="285750" indent="-285750">
              <a:buFont typeface="Arial" pitchFamily="34" charset="0"/>
              <a:buChar char="•"/>
            </a:pPr>
            <a:endParaRPr lang="en-US" sz="1600" dirty="0" smtClean="0">
              <a:solidFill>
                <a:srgbClr val="C00000"/>
              </a:solidFill>
            </a:endParaRPr>
          </a:p>
          <a:p>
            <a:pPr marL="285750" indent="-285750">
              <a:buFont typeface="Arial" pitchFamily="34" charset="0"/>
              <a:buChar char="•"/>
            </a:pPr>
            <a:r>
              <a:rPr lang="ja-JP" altLang="en-US" sz="1600" b="1" dirty="0" smtClean="0">
                <a:solidFill>
                  <a:srgbClr val="C00000"/>
                </a:solidFill>
              </a:rPr>
              <a:t>政府予算はますます増大。</a:t>
            </a:r>
            <a:r>
              <a:rPr lang="en-US" sz="1600" b="1" dirty="0" smtClean="0">
                <a:solidFill>
                  <a:srgbClr val="C00000"/>
                </a:solidFill>
              </a:rPr>
              <a:t> </a:t>
            </a:r>
            <a:r>
              <a:rPr lang="ja-JP" altLang="en-US" sz="1600" dirty="0" smtClean="0">
                <a:solidFill>
                  <a:srgbClr val="C00000"/>
                </a:solidFill>
              </a:rPr>
              <a:t>財政危機とハイパーインフレの拡大するリスク。</a:t>
            </a:r>
            <a:endParaRPr lang="en-US" sz="1600" dirty="0" smtClean="0">
              <a:solidFill>
                <a:srgbClr val="C00000"/>
              </a:solidFill>
            </a:endParaRPr>
          </a:p>
          <a:p>
            <a:pPr marL="285750" indent="-285750">
              <a:buFont typeface="Arial" pitchFamily="34" charset="0"/>
              <a:buChar char="•"/>
            </a:pPr>
            <a:endParaRPr lang="en-US" sz="1600" b="1" dirty="0">
              <a:solidFill>
                <a:srgbClr val="C00000"/>
              </a:solidFill>
            </a:endParaRPr>
          </a:p>
          <a:p>
            <a:pPr marL="285750" indent="-285750">
              <a:buFont typeface="Arial" pitchFamily="34" charset="0"/>
              <a:buChar char="•"/>
            </a:pPr>
            <a:r>
              <a:rPr lang="ja-JP" altLang="en-US" sz="1600" b="1" dirty="0" smtClean="0">
                <a:solidFill>
                  <a:srgbClr val="C00000"/>
                </a:solidFill>
              </a:rPr>
              <a:t>利己主義的な利権極大化への志向。</a:t>
            </a:r>
            <a:endParaRPr lang="en-US" altLang="ja-JP" sz="1600" b="1" dirty="0" smtClean="0">
              <a:solidFill>
                <a:srgbClr val="C00000"/>
              </a:solidFill>
            </a:endParaRPr>
          </a:p>
          <a:p>
            <a:pPr marL="285750" indent="-285750">
              <a:buFont typeface="Arial" pitchFamily="34" charset="0"/>
              <a:buChar char="•"/>
            </a:pPr>
            <a:endParaRPr lang="en-US" sz="1600" dirty="0" smtClean="0">
              <a:solidFill>
                <a:srgbClr val="C00000"/>
              </a:solidFill>
            </a:endParaRPr>
          </a:p>
          <a:p>
            <a:pPr marL="285750" indent="-285750">
              <a:buFont typeface="Arial" pitchFamily="34" charset="0"/>
              <a:buChar char="•"/>
            </a:pPr>
            <a:r>
              <a:rPr lang="ja-JP" altLang="en-US" sz="1600" dirty="0" smtClean="0">
                <a:solidFill>
                  <a:srgbClr val="C00000"/>
                </a:solidFill>
              </a:rPr>
              <a:t>「司牧的権力」の概念が、官僚の利己主義に置き換えられる。政府の介入は、フォーディスト的な福祉経済の振興をもはや意味しない。</a:t>
            </a:r>
            <a:endParaRPr lang="en-US" sz="1600" dirty="0" smtClean="0">
              <a:solidFill>
                <a:srgbClr val="C00000"/>
              </a:solidFill>
            </a:endParaRPr>
          </a:p>
          <a:p>
            <a:pPr marL="285750" indent="-285750">
              <a:buFont typeface="Arial" pitchFamily="34" charset="0"/>
              <a:buChar char="•"/>
            </a:pPr>
            <a:endParaRPr lang="en-US" sz="1400" dirty="0" smtClean="0">
              <a:solidFill>
                <a:srgbClr val="C00000"/>
              </a:solidFill>
            </a:endParaRPr>
          </a:p>
          <a:p>
            <a:pPr marL="285750" indent="-285750">
              <a:buFont typeface="Arial" pitchFamily="34" charset="0"/>
              <a:buChar char="•"/>
            </a:pPr>
            <a:endParaRPr lang="en-US" dirty="0" smtClean="0">
              <a:solidFill>
                <a:schemeClr val="tx1">
                  <a:lumMod val="65000"/>
                  <a:lumOff val="35000"/>
                </a:schemeClr>
              </a:solidFill>
            </a:endParaRPr>
          </a:p>
        </p:txBody>
      </p:sp>
      <p:sp>
        <p:nvSpPr>
          <p:cNvPr id="11" name="正方形/長方形 10"/>
          <p:cNvSpPr/>
          <p:nvPr/>
        </p:nvSpPr>
        <p:spPr>
          <a:xfrm>
            <a:off x="4800600" y="4941168"/>
            <a:ext cx="3658070" cy="1124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1901598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325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32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3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up)">
                                      <p:cBhvr>
                                        <p:cTn id="22" dur="325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up)">
                                      <p:cBhvr>
                                        <p:cTn id="27" dur="325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wipe(up)">
                                      <p:cBhvr>
                                        <p:cTn id="32" dur="3250"/>
                                        <p:tgtEl>
                                          <p:spTgt spid="10">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325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wipe(up)">
                                      <p:cBhvr>
                                        <p:cTn id="42" dur="325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wipe(up)">
                                      <p:cBhvr>
                                        <p:cTn id="47" dur="3250"/>
                                        <p:tgtEl>
                                          <p:spTgt spid="1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Effect transition="in" filter="wipe(up)">
                                      <p:cBhvr>
                                        <p:cTn id="52" dur="3250"/>
                                        <p:tgtEl>
                                          <p:spTgt spid="1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ox(in)">
                                      <p:cBhvr>
                                        <p:cTn id="57" dur="2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10" grpId="0" build="p" animBg="1"/>
      <p:bldP spid="11" grpId="0" animBg="1"/>
    </p:bldLst>
  </p:timing>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2D991B"/>
      </a:accent1>
      <a:accent2>
        <a:srgbClr val="A3DB17"/>
      </a:accent2>
      <a:accent3>
        <a:srgbClr val="52682A"/>
      </a:accent3>
      <a:accent4>
        <a:srgbClr val="8B6F21"/>
      </a:accent4>
      <a:accent5>
        <a:srgbClr val="2D991B"/>
      </a:accent5>
      <a:accent6>
        <a:srgbClr val="A3DB17"/>
      </a:accent6>
      <a:hlink>
        <a:srgbClr val="52682A"/>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52083</TotalTime>
  <Words>8180</Words>
  <Application>Microsoft Office PowerPoint</Application>
  <PresentationFormat>画面に合わせる (4:3)</PresentationFormat>
  <Paragraphs>681</Paragraphs>
  <Slides>57</Slides>
  <Notes>26</Notes>
  <HiddenSlides>0</HiddenSlides>
  <MMClips>0</MMClips>
  <ScaleCrop>false</ScaleCrop>
  <HeadingPairs>
    <vt:vector size="6" baseType="variant">
      <vt:variant>
        <vt:lpstr>使用されているフォント</vt:lpstr>
      </vt:variant>
      <vt:variant>
        <vt:i4>31</vt:i4>
      </vt:variant>
      <vt:variant>
        <vt:lpstr>テーマ</vt:lpstr>
      </vt:variant>
      <vt:variant>
        <vt:i4>1</vt:i4>
      </vt:variant>
      <vt:variant>
        <vt:lpstr>スライド タイトル</vt:lpstr>
      </vt:variant>
      <vt:variant>
        <vt:i4>57</vt:i4>
      </vt:variant>
    </vt:vector>
  </HeadingPairs>
  <TitlesOfParts>
    <vt:vector size="89" baseType="lpstr">
      <vt:lpstr>굴림</vt:lpstr>
      <vt:lpstr>HGPｺﾞｼｯｸE</vt:lpstr>
      <vt:lpstr>HGPｺﾞｼｯｸM</vt:lpstr>
      <vt:lpstr>HGP行書体</vt:lpstr>
      <vt:lpstr>HGP創英ﾌﾟﾚｾﾞﾝｽEB</vt:lpstr>
      <vt:lpstr>HGP創英角ｺﾞｼｯｸUB</vt:lpstr>
      <vt:lpstr>HGP創英角ﾎﾟｯﾌﾟ体</vt:lpstr>
      <vt:lpstr>HGP明朝B</vt:lpstr>
      <vt:lpstr>HGP明朝E</vt:lpstr>
      <vt:lpstr>HGSｺﾞｼｯｸM</vt:lpstr>
      <vt:lpstr>HGS創英角ｺﾞｼｯｸUB</vt:lpstr>
      <vt:lpstr>HGS創英角ﾎﾟｯﾌﾟ体</vt:lpstr>
      <vt:lpstr>HGｺﾞｼｯｸM</vt:lpstr>
      <vt:lpstr>HG創英ﾌﾟﾚｾﾞﾝｽEB</vt:lpstr>
      <vt:lpstr>HG明朝E</vt:lpstr>
      <vt:lpstr>Meiryo UI</vt:lpstr>
      <vt:lpstr>ＭＳ Ｐゴシック</vt:lpstr>
      <vt:lpstr>白舟古印体教漢</vt:lpstr>
      <vt:lpstr>Arial</vt:lpstr>
      <vt:lpstr>Arial Black</vt:lpstr>
      <vt:lpstr>Arial Narrow</vt:lpstr>
      <vt:lpstr>Bell Gothic Std Black</vt:lpstr>
      <vt:lpstr>Calibri</vt:lpstr>
      <vt:lpstr>Cambria</vt:lpstr>
      <vt:lpstr>Century Gothic</vt:lpstr>
      <vt:lpstr>Garamond</vt:lpstr>
      <vt:lpstr>Georgia</vt:lpstr>
      <vt:lpstr>Rosewood Std Regular</vt:lpstr>
      <vt:lpstr>Tekton Pro</vt:lpstr>
      <vt:lpstr>Times New Roman</vt:lpstr>
      <vt:lpstr>Wingdings</vt:lpstr>
      <vt:lpstr>1_Office Theme</vt:lpstr>
      <vt:lpstr> 児童相談所問題学習会 2017年4月23日（日曜日） ＠明治大学リバティタワー  児童相談所による 人権侵害と家族破壊 　　～子どもの権利条約の立場から児童相談所を検証する～   © 水岡不二雄 (一橋大学名誉教授)</vt:lpstr>
      <vt:lpstr>PowerPoint プレゼンテーション</vt:lpstr>
      <vt:lpstr>小林美智子日本子ども虐待防止学会理事長 講演＠子ども虐待防止世界会議 （2014）</vt:lpstr>
      <vt:lpstr>PowerPoint プレゼンテーション</vt:lpstr>
      <vt:lpstr>PowerPoint プレゼンテーション</vt:lpstr>
      <vt:lpstr>PowerPoint プレゼンテーション</vt:lpstr>
      <vt:lpstr>PowerPoint プレゼンテーション</vt:lpstr>
      <vt:lpstr>厚労省の児虐政策は、 古賀氏が批判する「利権の復活」の典型例</vt:lpstr>
      <vt:lpstr>PowerPoint プレゼンテーション</vt:lpstr>
      <vt:lpstr>PowerPoint プレゼンテーション</vt:lpstr>
      <vt:lpstr>児虐利権による、関係者の経済的利益</vt:lpstr>
      <vt:lpstr>PowerPoint プレゼンテーション</vt:lpstr>
      <vt:lpstr>PowerPoint プレゼンテーション</vt:lpstr>
      <vt:lpstr>PowerPoint プレゼンテーション</vt:lpstr>
      <vt:lpstr>児虐利権の構造/1: 財務省～児童相談所</vt:lpstr>
      <vt:lpstr>児虐利権の構造/2:  児相・養護施設を中心とした関係</vt:lpstr>
      <vt:lpstr>PowerPoint プレゼンテーション</vt:lpstr>
      <vt:lpstr>児童の拘禁=「一時保護」　延べ日数推移</vt:lpstr>
      <vt:lpstr>児虐利権予算は、毎年コンスタントに増加 </vt:lpstr>
      <vt:lpstr>社会的養護のもとにおかれた児童数は、 少子化にも拘らず、8年間36,000人台を維持</vt:lpstr>
      <vt:lpstr>PowerPoint プレゼンテーション</vt:lpstr>
      <vt:lpstr>劣悪な生活条件を児童に強いて、 コスト削減！ </vt:lpstr>
      <vt:lpstr>塩崎厚労大臣＝ 児童養護施設 業界団体のドン</vt:lpstr>
      <vt:lpstr>でも、凶悪虐待事案が次々と 起っているのではないの!?</vt:lpstr>
      <vt:lpstr>「児童福祉」はお為ごかし。厚労省は、子どもを 予算・利権獲得の道具としか考えていない。</vt:lpstr>
      <vt:lpstr>ﾀｯｸｽﾍﾟｲﾔｰの市民も、このような人権蹂躙を顧みず 強行される利権追求を厳しく批判すべき。さもないと、 日本の財政は破綻、そしてﾊｲﾊﾟｰｲﾝﾌﾚへ。</vt:lpstr>
      <vt:lpstr>PowerPoint プレゼンテーション</vt:lpstr>
      <vt:lpstr>「嫌悪施設」の要件に合致する児童相談所 大阪市で、児相立地反対住民運動が勝利!</vt:lpstr>
      <vt:lpstr>日本共産党と社会的養護</vt:lpstr>
      <vt:lpstr>PowerPoint プレゼンテーション</vt:lpstr>
      <vt:lpstr>PowerPoint プレゼンテーション</vt:lpstr>
      <vt:lpstr>ユニセフが子どもの権利条約 コンメンタールを刊行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子どもの権利条約と関わる、 政府＝厚労省の不作為と違法性</vt:lpstr>
      <vt:lpstr>PowerPoint プレゼンテーション</vt:lpstr>
      <vt:lpstr>PowerPoint プレゼンテーション</vt:lpstr>
      <vt:lpstr>親子の愛のため、祖国を捨てる 決意をした母親</vt:lpstr>
      <vt:lpstr>母親は、ボランティア団体「家族破壊法犠牲家族支援の会」の力を借りて、娘を児童養護施設から救い出し、オランダに亡命した。</vt:lpstr>
      <vt:lpstr>日本の児相からの「奇妙な要請」に 戸惑うオランダ側、自らで審理続行。</vt:lpstr>
      <vt:lpstr>PowerPoint プレゼンテーション</vt:lpstr>
      <vt:lpstr>オランダでの、母娘の平和な亡命生活/1</vt:lpstr>
      <vt:lpstr>PowerPoint プレゼンテーション</vt:lpstr>
      <vt:lpstr>PowerPoint プレゼンテーション</vt:lpstr>
      <vt:lpstr>PowerPoint プレゼンテーション</vt:lpstr>
      <vt:lpstr>PowerPoint プレゼンテーション</vt:lpstr>
      <vt:lpstr>厚労省の児虐政策を、 スターリン時代のソ連・ナチズムと比較してみると… </vt:lpstr>
      <vt:lpstr>　 厚労省、児福法対象年齢20歳に引上図る 大学生の約半数が予防拘禁の対象に</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水岡不二雄</cp:lastModifiedBy>
  <cp:revision>979</cp:revision>
  <dcterms:created xsi:type="dcterms:W3CDTF">2012-04-26T17:06:14Z</dcterms:created>
  <dcterms:modified xsi:type="dcterms:W3CDTF">2017-04-23T13:46:33Z</dcterms:modified>
</cp:coreProperties>
</file>